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8" r:id="rId3"/>
    <p:sldId id="259" r:id="rId4"/>
    <p:sldId id="260" r:id="rId5"/>
    <p:sldId id="261" r:id="rId6"/>
    <p:sldId id="262" r:id="rId7"/>
    <p:sldId id="263" r:id="rId8"/>
    <p:sldId id="264" r:id="rId9"/>
    <p:sldId id="265" r:id="rId10"/>
    <p:sldId id="267" r:id="rId11"/>
    <p:sldId id="269" r:id="rId12"/>
    <p:sldId id="272" r:id="rId13"/>
    <p:sldId id="277" r:id="rId14"/>
    <p:sldId id="297" r:id="rId15"/>
    <p:sldId id="279" r:id="rId16"/>
    <p:sldId id="298" r:id="rId17"/>
    <p:sldId id="299" r:id="rId18"/>
    <p:sldId id="300" r:id="rId19"/>
    <p:sldId id="283" r:id="rId20"/>
    <p:sldId id="286" r:id="rId21"/>
    <p:sldId id="287" r:id="rId22"/>
    <p:sldId id="288" r:id="rId23"/>
    <p:sldId id="289" r:id="rId24"/>
    <p:sldId id="292" r:id="rId25"/>
    <p:sldId id="293" r:id="rId26"/>
    <p:sldId id="294" r:id="rId27"/>
    <p:sldId id="295" r:id="rId28"/>
    <p:sldId id="296"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352" y="64"/>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a:extLst>
            <a:ext uri="{FF2B5EF4-FFF2-40B4-BE49-F238E27FC236}">
              <a16:creationId xmlns:a16="http://schemas.microsoft.com/office/drawing/2014/main" id="{19522ECC-7FE9-166E-D2B2-381360BBB6B0}"/>
            </a:ext>
          </a:extLst>
        </p:cNvPr>
        <p:cNvGrpSpPr/>
        <p:nvPr/>
      </p:nvGrpSpPr>
      <p:grpSpPr>
        <a:xfrm>
          <a:off x="0" y="0"/>
          <a:ext cx="0" cy="0"/>
          <a:chOff x="0" y="0"/>
          <a:chExt cx="0" cy="0"/>
        </a:xfrm>
      </p:grpSpPr>
      <p:sp>
        <p:nvSpPr>
          <p:cNvPr id="301" name="Google Shape;301;p30:notes">
            <a:extLst>
              <a:ext uri="{FF2B5EF4-FFF2-40B4-BE49-F238E27FC236}">
                <a16:creationId xmlns:a16="http://schemas.microsoft.com/office/drawing/2014/main" id="{86FE3705-2147-3810-42D2-DD99B380EFE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a:extLst>
              <a:ext uri="{FF2B5EF4-FFF2-40B4-BE49-F238E27FC236}">
                <a16:creationId xmlns:a16="http://schemas.microsoft.com/office/drawing/2014/main" id="{BD4293E7-E04F-0881-EE23-CC86BA71329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03" name="Google Shape;303;p30:notes">
            <a:extLst>
              <a:ext uri="{FF2B5EF4-FFF2-40B4-BE49-F238E27FC236}">
                <a16:creationId xmlns:a16="http://schemas.microsoft.com/office/drawing/2014/main" id="{A5FD3DDD-8D57-4DDA-8B1D-A096B0E2466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35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B10FF010-19A3-395C-B587-2C68795BEB6F}"/>
            </a:ext>
          </a:extLst>
        </p:cNvPr>
        <p:cNvGrpSpPr/>
        <p:nvPr/>
      </p:nvGrpSpPr>
      <p:grpSpPr>
        <a:xfrm>
          <a:off x="0" y="0"/>
          <a:ext cx="0" cy="0"/>
          <a:chOff x="0" y="0"/>
          <a:chExt cx="0" cy="0"/>
        </a:xfrm>
      </p:grpSpPr>
      <p:sp>
        <p:nvSpPr>
          <p:cNvPr id="319" name="Google Shape;319;p32:notes">
            <a:extLst>
              <a:ext uri="{FF2B5EF4-FFF2-40B4-BE49-F238E27FC236}">
                <a16:creationId xmlns:a16="http://schemas.microsoft.com/office/drawing/2014/main" id="{BB6628EF-030F-C4DF-DFB8-9147089ADD7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a:extLst>
              <a:ext uri="{FF2B5EF4-FFF2-40B4-BE49-F238E27FC236}">
                <a16:creationId xmlns:a16="http://schemas.microsoft.com/office/drawing/2014/main" id="{6653053D-6422-E3E6-9E80-EDB7AAC2C43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21" name="Google Shape;321;p32:notes">
            <a:extLst>
              <a:ext uri="{FF2B5EF4-FFF2-40B4-BE49-F238E27FC236}">
                <a16:creationId xmlns:a16="http://schemas.microsoft.com/office/drawing/2014/main" id="{C0F165E9-7D97-6527-67BF-173C13EE09A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2334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CFACA097-ED2F-39BF-7048-67FE2035F496}"/>
            </a:ext>
          </a:extLst>
        </p:cNvPr>
        <p:cNvGrpSpPr/>
        <p:nvPr/>
      </p:nvGrpSpPr>
      <p:grpSpPr>
        <a:xfrm>
          <a:off x="0" y="0"/>
          <a:ext cx="0" cy="0"/>
          <a:chOff x="0" y="0"/>
          <a:chExt cx="0" cy="0"/>
        </a:xfrm>
      </p:grpSpPr>
      <p:sp>
        <p:nvSpPr>
          <p:cNvPr id="319" name="Google Shape;319;p32:notes">
            <a:extLst>
              <a:ext uri="{FF2B5EF4-FFF2-40B4-BE49-F238E27FC236}">
                <a16:creationId xmlns:a16="http://schemas.microsoft.com/office/drawing/2014/main" id="{4593CBF4-AC47-7CB9-2671-AB1077107F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a:extLst>
              <a:ext uri="{FF2B5EF4-FFF2-40B4-BE49-F238E27FC236}">
                <a16:creationId xmlns:a16="http://schemas.microsoft.com/office/drawing/2014/main" id="{9DDE1870-FF24-5E9C-B4CD-48AC73B8B3F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 </a:t>
            </a:r>
            <a:endParaRPr dirty="0"/>
          </a:p>
        </p:txBody>
      </p:sp>
      <p:sp>
        <p:nvSpPr>
          <p:cNvPr id="321" name="Google Shape;321;p32:notes">
            <a:extLst>
              <a:ext uri="{FF2B5EF4-FFF2-40B4-BE49-F238E27FC236}">
                <a16:creationId xmlns:a16="http://schemas.microsoft.com/office/drawing/2014/main" id="{3B7CD19F-9F04-C7A6-03BD-4F9028BB7A3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7432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6D52EC38-073E-5EA6-BC49-B11C7BF2854E}"/>
            </a:ext>
          </a:extLst>
        </p:cNvPr>
        <p:cNvGrpSpPr/>
        <p:nvPr/>
      </p:nvGrpSpPr>
      <p:grpSpPr>
        <a:xfrm>
          <a:off x="0" y="0"/>
          <a:ext cx="0" cy="0"/>
          <a:chOff x="0" y="0"/>
          <a:chExt cx="0" cy="0"/>
        </a:xfrm>
      </p:grpSpPr>
      <p:sp>
        <p:nvSpPr>
          <p:cNvPr id="319" name="Google Shape;319;p32:notes">
            <a:extLst>
              <a:ext uri="{FF2B5EF4-FFF2-40B4-BE49-F238E27FC236}">
                <a16:creationId xmlns:a16="http://schemas.microsoft.com/office/drawing/2014/main" id="{100E963F-0A75-CD0A-A214-9BC9DC764B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a:extLst>
              <a:ext uri="{FF2B5EF4-FFF2-40B4-BE49-F238E27FC236}">
                <a16:creationId xmlns:a16="http://schemas.microsoft.com/office/drawing/2014/main" id="{76858393-8C61-E152-5210-4B77A837873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 </a:t>
            </a:r>
            <a:endParaRPr dirty="0"/>
          </a:p>
        </p:txBody>
      </p:sp>
      <p:sp>
        <p:nvSpPr>
          <p:cNvPr id="321" name="Google Shape;321;p32:notes">
            <a:extLst>
              <a:ext uri="{FF2B5EF4-FFF2-40B4-BE49-F238E27FC236}">
                <a16:creationId xmlns:a16="http://schemas.microsoft.com/office/drawing/2014/main" id="{2474BE21-5811-EC65-CF56-1827CB04750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7361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139700" algn="l" rtl="0">
              <a:lnSpc>
                <a:spcPct val="100000"/>
              </a:lnSpc>
              <a:spcBef>
                <a:spcPts val="0"/>
              </a:spcBef>
              <a:spcAft>
                <a:spcPts val="0"/>
              </a:spcAft>
              <a:buSzPts val="1400"/>
              <a:buFont typeface="Arial"/>
              <a:buNone/>
            </a:pPr>
            <a:endParaRPr b="0" dirty="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linkedin.com/in/avikal-chauhan-66556420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vikal-chauhan-665564202/"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www.linkedin.com/in/a-a-ashwini-45a9221b9"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242944" y="199154"/>
            <a:ext cx="10515600" cy="521590"/>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IN" b="1" dirty="0">
                <a:latin typeface="Times New Roman"/>
                <a:ea typeface="Times New Roman"/>
                <a:cs typeface="Times New Roman"/>
                <a:sym typeface="Times New Roman"/>
              </a:rPr>
              <a:t>Workplace Activity Recognition System</a:t>
            </a:r>
            <a:endParaRPr b="1" dirty="0">
              <a:latin typeface="Times New Roman"/>
              <a:ea typeface="Times New Roman"/>
              <a:cs typeface="Times New Roman"/>
              <a:sym typeface="Times New Roman"/>
            </a:endParaRPr>
          </a:p>
        </p:txBody>
      </p:sp>
      <p:sp>
        <p:nvSpPr>
          <p:cNvPr id="98" name="Google Shape;98;p2"/>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3" name="Picture 2">
            <a:extLst>
              <a:ext uri="{FF2B5EF4-FFF2-40B4-BE49-F238E27FC236}">
                <a16:creationId xmlns:a16="http://schemas.microsoft.com/office/drawing/2014/main" id="{D883F9B1-E74F-738A-E920-A98836F142D3}"/>
              </a:ext>
            </a:extLst>
          </p:cNvPr>
          <p:cNvPicPr>
            <a:picLocks noChangeAspect="1"/>
          </p:cNvPicPr>
          <p:nvPr/>
        </p:nvPicPr>
        <p:blipFill>
          <a:blip r:embed="rId4"/>
          <a:stretch>
            <a:fillRect/>
          </a:stretch>
        </p:blipFill>
        <p:spPr>
          <a:xfrm>
            <a:off x="3384242" y="1856117"/>
            <a:ext cx="3741467" cy="37990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122630"/>
            <a:ext cx="10591800" cy="1532636"/>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 and Understanding</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r>
              <a:rPr lang="en-US" sz="2000" b="0" i="0" dirty="0">
                <a:solidFill>
                  <a:srgbClr val="F8FAFF"/>
                </a:solidFill>
                <a:effectLst/>
                <a:latin typeface="Inter"/>
              </a:rPr>
              <a:t>The section titled </a:t>
            </a:r>
            <a:r>
              <a:rPr lang="en-US" sz="2000" b="1" i="0" dirty="0">
                <a:solidFill>
                  <a:srgbClr val="F8FAFF"/>
                </a:solidFill>
                <a:effectLst/>
                <a:latin typeface="Inter"/>
              </a:rPr>
              <a:t>"Data Collection and Understanding"</a:t>
            </a:r>
            <a:r>
              <a:rPr lang="en-US" sz="2000" b="0" i="0" dirty="0">
                <a:solidFill>
                  <a:srgbClr val="F8FAFF"/>
                </a:solidFill>
                <a:effectLst/>
                <a:latin typeface="Inter"/>
              </a:rPr>
              <a:t> in a workplace activity recognition system project is crucial for outlining how data is gathered, processed, and analyzed to build a robust mode</a:t>
            </a:r>
            <a:endParaRPr sz="3200" b="1" dirty="0">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209" name="Google Shape;209;p10"/>
          <p:cNvSpPr txBox="1"/>
          <p:nvPr/>
        </p:nvSpPr>
        <p:spPr>
          <a:xfrm>
            <a:off x="6096000" y="1809750"/>
            <a:ext cx="6134100" cy="81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sz="1850">
              <a:solidFill>
                <a:schemeClr val="dk1"/>
              </a:solidFill>
              <a:highlight>
                <a:srgbClr val="FFFFFF"/>
              </a:highlight>
            </a:endParaRPr>
          </a:p>
          <a:p>
            <a:pPr marL="0" lvl="0" indent="0" algn="l" rtl="0">
              <a:spcBef>
                <a:spcPts val="700"/>
              </a:spcBef>
              <a:spcAft>
                <a:spcPts val="0"/>
              </a:spcAft>
              <a:buNone/>
            </a:pPr>
            <a:endParaRPr>
              <a:latin typeface="Calibri"/>
              <a:ea typeface="Calibri"/>
              <a:cs typeface="Calibri"/>
              <a:sym typeface="Calibri"/>
            </a:endParaRPr>
          </a:p>
        </p:txBody>
      </p:sp>
      <p:sp>
        <p:nvSpPr>
          <p:cNvPr id="211" name="Google Shape;211;p10"/>
          <p:cNvSpPr txBox="1"/>
          <p:nvPr/>
        </p:nvSpPr>
        <p:spPr>
          <a:xfrm>
            <a:off x="1034450" y="2298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84B2B16A-B0D1-10C9-6EE5-8462C4672E78}"/>
              </a:ext>
            </a:extLst>
          </p:cNvPr>
          <p:cNvSpPr txBox="1"/>
          <p:nvPr/>
        </p:nvSpPr>
        <p:spPr>
          <a:xfrm>
            <a:off x="152400" y="1103572"/>
            <a:ext cx="10182046" cy="2246769"/>
          </a:xfrm>
          <a:prstGeom prst="rect">
            <a:avLst/>
          </a:prstGeom>
          <a:noFill/>
        </p:spPr>
        <p:txBody>
          <a:bodyPr wrap="square" rtlCol="0">
            <a:spAutoFit/>
          </a:bodyPr>
          <a:lstStyle/>
          <a:p>
            <a:endParaRPr lang="en-IN" dirty="0"/>
          </a:p>
          <a:p>
            <a:r>
              <a:rPr lang="en-US" dirty="0">
                <a:latin typeface="+mn-lt"/>
              </a:rPr>
              <a:t>The phase "Data Collection and Understanding" in a workplace activity recognition system project is crucial for outlining how data is gathered, processed, and analyzed to build a robust model.</a:t>
            </a:r>
          </a:p>
          <a:p>
            <a:endParaRPr lang="en-US" dirty="0"/>
          </a:p>
          <a:p>
            <a:r>
              <a:rPr lang="en-US" dirty="0">
                <a:latin typeface="+mn-lt"/>
              </a:rPr>
              <a:t>In this project, data collection focuses on capturing various workplace activities to enable accurate recognition and analysis.</a:t>
            </a:r>
          </a:p>
          <a:p>
            <a:endParaRPr lang="en-US" dirty="0"/>
          </a:p>
          <a:p>
            <a:r>
              <a:rPr lang="en-IN" b="1" dirty="0">
                <a:latin typeface="+mn-lt"/>
              </a:rPr>
              <a:t>Data Source:</a:t>
            </a:r>
          </a:p>
          <a:p>
            <a:endParaRPr lang="en-IN" b="1" dirty="0"/>
          </a:p>
          <a:p>
            <a:r>
              <a:rPr lang="en-US" dirty="0">
                <a:latin typeface="+mn-lt"/>
              </a:rPr>
              <a:t>Cameras: Video cameras installed in the workplace capture visual data of employees performing various tasks. This data is used for activity recognition</a:t>
            </a:r>
            <a:r>
              <a:rPr lang="en-US" dirty="0"/>
              <a:t>.</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0" y="177820"/>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Information </a:t>
            </a:r>
            <a:endParaRPr sz="3200" b="1" dirty="0">
              <a:latin typeface="Times New Roman"/>
              <a:ea typeface="Times New Roman"/>
              <a:cs typeface="Times New Roman"/>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C8E2B09F-8B23-7DFF-B030-5F187E852B2A}"/>
              </a:ext>
            </a:extLst>
          </p:cNvPr>
          <p:cNvSpPr txBox="1"/>
          <p:nvPr/>
        </p:nvSpPr>
        <p:spPr>
          <a:xfrm>
            <a:off x="-69012" y="1207699"/>
            <a:ext cx="11136702" cy="2462213"/>
          </a:xfrm>
          <a:prstGeom prst="rect">
            <a:avLst/>
          </a:prstGeom>
          <a:noFill/>
        </p:spPr>
        <p:txBody>
          <a:bodyPr wrap="square" rtlCol="0">
            <a:spAutoFit/>
          </a:bodyPr>
          <a:lstStyle/>
          <a:p>
            <a:r>
              <a:rPr lang="en-US" dirty="0">
                <a:latin typeface="+mn-lt"/>
              </a:rPr>
              <a:t>The data used in this project is central to the development and validation of the workplace activity recognition system.</a:t>
            </a:r>
          </a:p>
          <a:p>
            <a:endParaRPr lang="en-US" dirty="0"/>
          </a:p>
          <a:p>
            <a:r>
              <a:rPr lang="en-US" dirty="0">
                <a:latin typeface="+mn-lt"/>
              </a:rPr>
              <a:t>It encompasses a data type of video data collected from CCTV footage to ensure comprehensive coverage of workplace activities.</a:t>
            </a:r>
          </a:p>
          <a:p>
            <a:endParaRPr lang="en-US" dirty="0"/>
          </a:p>
          <a:p>
            <a:r>
              <a:rPr lang="en-US" dirty="0">
                <a:latin typeface="+mn-lt"/>
              </a:rPr>
              <a:t>This section provides a detailed description of the data, its structure, and its relevance to the project.</a:t>
            </a:r>
          </a:p>
          <a:p>
            <a:endParaRPr lang="en-US" b="1" dirty="0"/>
          </a:p>
          <a:p>
            <a:r>
              <a:rPr lang="en-US" b="1" dirty="0">
                <a:latin typeface="+mn-lt"/>
              </a:rPr>
              <a:t>Data Type</a:t>
            </a:r>
            <a:r>
              <a:rPr lang="en-US" dirty="0">
                <a:latin typeface="+mn-lt"/>
              </a:rPr>
              <a:t>:</a:t>
            </a:r>
            <a:r>
              <a:rPr lang="en-US" b="1" dirty="0">
                <a:latin typeface="+mn-lt"/>
              </a:rPr>
              <a:t> </a:t>
            </a:r>
            <a:r>
              <a:rPr lang="en-US" dirty="0">
                <a:latin typeface="+mn-lt"/>
              </a:rPr>
              <a:t>Video data</a:t>
            </a:r>
          </a:p>
          <a:p>
            <a:endParaRPr lang="en-US" b="1" dirty="0"/>
          </a:p>
          <a:p>
            <a:r>
              <a:rPr lang="en-US" b="1" dirty="0">
                <a:latin typeface="+mn-lt"/>
              </a:rPr>
              <a:t>Data Format</a:t>
            </a:r>
            <a:r>
              <a:rPr lang="en-US" dirty="0">
                <a:latin typeface="+mn-lt"/>
              </a:rPr>
              <a:t>: </a:t>
            </a:r>
            <a:r>
              <a:rPr lang="en-US" dirty="0"/>
              <a:t>MP4 video fields and extracted key frames stored in a folder structure.</a:t>
            </a:r>
          </a:p>
          <a:p>
            <a:endParaRPr lang="en-US" dirty="0"/>
          </a:p>
          <a:p>
            <a:r>
              <a:rPr lang="en-US" b="1" dirty="0">
                <a:latin typeface="+mn-lt"/>
              </a:rPr>
              <a:t>Metadata</a:t>
            </a:r>
            <a:r>
              <a:rPr lang="en-US" dirty="0">
                <a:latin typeface="+mn-lt"/>
              </a:rPr>
              <a:t>: Each Video file includes metadata such as duration, framerate, resolution.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System Requirements</a:t>
            </a:r>
            <a:endParaRPr sz="3200" b="1">
              <a:latin typeface="Times New Roman"/>
              <a:ea typeface="Times New Roman"/>
              <a:cs typeface="Times New Roman"/>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F2CCB52D-9AC7-8614-8B94-D1639D5B2133}"/>
              </a:ext>
            </a:extLst>
          </p:cNvPr>
          <p:cNvSpPr txBox="1"/>
          <p:nvPr/>
        </p:nvSpPr>
        <p:spPr>
          <a:xfrm>
            <a:off x="301925" y="1362973"/>
            <a:ext cx="9351034" cy="3323987"/>
          </a:xfrm>
          <a:prstGeom prst="rect">
            <a:avLst/>
          </a:prstGeom>
          <a:noFill/>
        </p:spPr>
        <p:txBody>
          <a:bodyPr wrap="square" rtlCol="0">
            <a:spAutoFit/>
          </a:bodyPr>
          <a:lstStyle/>
          <a:p>
            <a:r>
              <a:rPr lang="en-IN" b="1" dirty="0">
                <a:latin typeface="+mn-lt"/>
              </a:rPr>
              <a:t>Hardware Requirements</a:t>
            </a:r>
            <a:r>
              <a:rPr lang="en-IN" dirty="0">
                <a:latin typeface="+mn-lt"/>
              </a:rPr>
              <a:t>:</a:t>
            </a:r>
          </a:p>
          <a:p>
            <a:endParaRPr lang="en-IN" dirty="0">
              <a:latin typeface="+mn-lt"/>
            </a:endParaRPr>
          </a:p>
          <a:p>
            <a:r>
              <a:rPr lang="en-IN" dirty="0">
                <a:latin typeface="+mn-lt"/>
              </a:rPr>
              <a:t>High resolution surveillance Cameras.</a:t>
            </a:r>
          </a:p>
          <a:p>
            <a:endParaRPr lang="en-IN" b="1" dirty="0">
              <a:latin typeface="+mn-lt"/>
            </a:endParaRPr>
          </a:p>
          <a:p>
            <a:r>
              <a:rPr lang="en-IN" b="1" dirty="0">
                <a:latin typeface="+mn-lt"/>
              </a:rPr>
              <a:t>Software Requirements</a:t>
            </a:r>
            <a:r>
              <a:rPr lang="en-IN" dirty="0">
                <a:latin typeface="+mn-lt"/>
              </a:rPr>
              <a:t>:</a:t>
            </a:r>
          </a:p>
          <a:p>
            <a:endParaRPr lang="en-IN" dirty="0"/>
          </a:p>
          <a:p>
            <a:r>
              <a:rPr lang="en-IN" u="sng" dirty="0">
                <a:latin typeface="+mn-lt"/>
              </a:rPr>
              <a:t>CPU</a:t>
            </a:r>
            <a:r>
              <a:rPr lang="en-IN" dirty="0">
                <a:latin typeface="+mn-lt"/>
              </a:rPr>
              <a:t>: Multi-core processor (Intel core i5)</a:t>
            </a:r>
          </a:p>
          <a:p>
            <a:endParaRPr lang="en-IN" u="sng" dirty="0"/>
          </a:p>
          <a:p>
            <a:r>
              <a:rPr lang="en-IN" u="sng" dirty="0">
                <a:latin typeface="+mn-lt"/>
              </a:rPr>
              <a:t>RAM</a:t>
            </a:r>
            <a:r>
              <a:rPr lang="en-IN" dirty="0">
                <a:latin typeface="+mn-lt"/>
              </a:rPr>
              <a:t>: 16 GB for handling large datasets and concurrent processing.</a:t>
            </a:r>
          </a:p>
          <a:p>
            <a:endParaRPr lang="en-IN" u="sng" dirty="0"/>
          </a:p>
          <a:p>
            <a:r>
              <a:rPr lang="en-IN" u="sng" dirty="0">
                <a:latin typeface="+mn-lt"/>
              </a:rPr>
              <a:t>Storage</a:t>
            </a:r>
            <a:r>
              <a:rPr lang="en-IN" dirty="0">
                <a:latin typeface="+mn-lt"/>
              </a:rPr>
              <a:t>: 512 SSD for storing raw data, processed data, and models.</a:t>
            </a:r>
          </a:p>
          <a:p>
            <a:endParaRPr lang="en-IN" dirty="0"/>
          </a:p>
          <a:p>
            <a:r>
              <a:rPr lang="en-IN" u="sng" dirty="0">
                <a:latin typeface="+mn-lt"/>
              </a:rPr>
              <a:t>GPU</a:t>
            </a:r>
            <a:r>
              <a:rPr lang="en-IN" dirty="0">
                <a:latin typeface="+mn-lt"/>
              </a:rPr>
              <a:t>: T4 GPU from google </a:t>
            </a:r>
            <a:r>
              <a:rPr lang="en-IN" dirty="0" err="1">
                <a:latin typeface="+mn-lt"/>
              </a:rPr>
              <a:t>colab</a:t>
            </a:r>
            <a:r>
              <a:rPr lang="en-IN" dirty="0">
                <a:latin typeface="+mn-lt"/>
              </a:rPr>
              <a:t> for training deep learning models.</a:t>
            </a:r>
          </a:p>
          <a:p>
            <a:endParaRPr lang="en-IN" u="sng" dirty="0"/>
          </a:p>
          <a:p>
            <a:r>
              <a:rPr lang="en-IN" u="sng" dirty="0">
                <a:latin typeface="+mn-lt"/>
              </a:rPr>
              <a:t>Network</a:t>
            </a:r>
            <a:r>
              <a:rPr lang="en-IN" dirty="0">
                <a:latin typeface="+mn-lt"/>
              </a:rPr>
              <a:t>: </a:t>
            </a:r>
            <a:r>
              <a:rPr lang="en-IN" dirty="0" err="1">
                <a:latin typeface="+mn-lt"/>
              </a:rPr>
              <a:t>Wifi</a:t>
            </a:r>
            <a:r>
              <a:rPr lang="en-IN" dirty="0">
                <a:latin typeface="+mn-lt"/>
              </a:rPr>
              <a:t>  - 100mbps) for data transfer.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8400B1FE-92AB-D45A-E163-AD5AD4D0C238}"/>
              </a:ext>
            </a:extLst>
          </p:cNvPr>
          <p:cNvSpPr txBox="1"/>
          <p:nvPr/>
        </p:nvSpPr>
        <p:spPr>
          <a:xfrm>
            <a:off x="370935" y="1259457"/>
            <a:ext cx="9868619" cy="4616648"/>
          </a:xfrm>
          <a:prstGeom prst="rect">
            <a:avLst/>
          </a:prstGeom>
          <a:noFill/>
        </p:spPr>
        <p:txBody>
          <a:bodyPr wrap="square" rtlCol="0">
            <a:spAutoFit/>
          </a:bodyPr>
          <a:lstStyle/>
          <a:p>
            <a:r>
              <a:rPr lang="en-US" dirty="0">
                <a:latin typeface="+mn-lt"/>
              </a:rPr>
              <a:t>Data preprocessing is a crucial step in the workplace activity recognition system project, especially when video data is the primary source. Raw video data often contains noise, irrelevant information, and inconsistencies that can hinder the performance of the recognition system.</a:t>
            </a:r>
          </a:p>
          <a:p>
            <a:endParaRPr lang="en-US" dirty="0">
              <a:latin typeface="+mn-lt"/>
            </a:endParaRPr>
          </a:p>
          <a:p>
            <a:r>
              <a:rPr lang="en-IN" b="1" dirty="0">
                <a:latin typeface="+mn-lt"/>
              </a:rPr>
              <a:t>Preprocessing Steps:</a:t>
            </a:r>
          </a:p>
          <a:p>
            <a:endParaRPr lang="en-IN" b="1" dirty="0">
              <a:latin typeface="+mn-lt"/>
            </a:endParaRPr>
          </a:p>
          <a:p>
            <a:r>
              <a:rPr lang="en-IN" b="1" dirty="0">
                <a:latin typeface="+mn-lt"/>
              </a:rPr>
              <a:t>Video Data Loading:</a:t>
            </a:r>
          </a:p>
          <a:p>
            <a:endParaRPr lang="en-IN" b="1" dirty="0">
              <a:latin typeface="+mn-lt"/>
            </a:endParaRPr>
          </a:p>
          <a:p>
            <a:r>
              <a:rPr lang="en-IN" dirty="0">
                <a:latin typeface="+mn-lt"/>
              </a:rPr>
              <a:t>Tools: OpenCV</a:t>
            </a:r>
          </a:p>
          <a:p>
            <a:r>
              <a:rPr lang="en-IN" dirty="0">
                <a:latin typeface="+mn-lt"/>
              </a:rPr>
              <a:t>Process:</a:t>
            </a:r>
          </a:p>
          <a:p>
            <a:endParaRPr lang="en-IN" dirty="0">
              <a:latin typeface="+mn-lt"/>
            </a:endParaRPr>
          </a:p>
          <a:p>
            <a:r>
              <a:rPr lang="en-IN" dirty="0">
                <a:latin typeface="+mn-lt"/>
              </a:rPr>
              <a:t>Load video files using OpenCV</a:t>
            </a:r>
          </a:p>
          <a:p>
            <a:r>
              <a:rPr lang="en-IN" dirty="0">
                <a:latin typeface="+mn-lt"/>
              </a:rPr>
              <a:t>Convert video files to a common format (e.g., MP4) for consistency.</a:t>
            </a:r>
          </a:p>
          <a:p>
            <a:endParaRPr lang="en-IN" dirty="0">
              <a:latin typeface="+mn-lt"/>
            </a:endParaRPr>
          </a:p>
          <a:p>
            <a:r>
              <a:rPr lang="en-IN" b="1" dirty="0">
                <a:latin typeface="+mn-lt"/>
              </a:rPr>
              <a:t>Frame Extraction:</a:t>
            </a:r>
          </a:p>
          <a:p>
            <a:endParaRPr lang="en-IN" b="1" dirty="0">
              <a:latin typeface="+mn-lt"/>
            </a:endParaRPr>
          </a:p>
          <a:p>
            <a:r>
              <a:rPr lang="en-IN" dirty="0">
                <a:latin typeface="+mn-lt"/>
              </a:rPr>
              <a:t>Tools: OpenCV.</a:t>
            </a:r>
          </a:p>
          <a:p>
            <a:r>
              <a:rPr lang="en-IN" dirty="0">
                <a:latin typeface="+mn-lt"/>
              </a:rPr>
              <a:t>Process:</a:t>
            </a:r>
          </a:p>
          <a:p>
            <a:endParaRPr lang="en-IN" dirty="0">
              <a:latin typeface="+mn-lt"/>
            </a:endParaRPr>
          </a:p>
          <a:p>
            <a:r>
              <a:rPr lang="en-IN" dirty="0">
                <a:latin typeface="+mn-lt"/>
              </a:rPr>
              <a:t>Extract frames from video files at a fixed interval (we had taken at every 20th frame) to reduce data volume.</a:t>
            </a:r>
          </a:p>
          <a:p>
            <a:r>
              <a:rPr lang="en-IN" dirty="0">
                <a:latin typeface="+mn-lt"/>
              </a:rPr>
              <a:t>Save extracted frames in a structured folder hierarchy (e.g., Video_001/Frame_0001.jpg).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a:extLst>
            <a:ext uri="{FF2B5EF4-FFF2-40B4-BE49-F238E27FC236}">
              <a16:creationId xmlns:a16="http://schemas.microsoft.com/office/drawing/2014/main" id="{F6F98AF3-9C66-74C0-87A5-5B68185425D0}"/>
            </a:ext>
          </a:extLst>
        </p:cNvPr>
        <p:cNvGrpSpPr/>
        <p:nvPr/>
      </p:nvGrpSpPr>
      <p:grpSpPr>
        <a:xfrm>
          <a:off x="0" y="0"/>
          <a:ext cx="0" cy="0"/>
          <a:chOff x="0" y="0"/>
          <a:chExt cx="0" cy="0"/>
        </a:xfrm>
      </p:grpSpPr>
      <p:sp>
        <p:nvSpPr>
          <p:cNvPr id="305" name="Google Shape;305;p30">
            <a:extLst>
              <a:ext uri="{FF2B5EF4-FFF2-40B4-BE49-F238E27FC236}">
                <a16:creationId xmlns:a16="http://schemas.microsoft.com/office/drawing/2014/main" id="{8BDC019D-3A2F-A4C9-C3A5-6AB59D8EF746}"/>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Preprocessing</a:t>
            </a:r>
            <a:endParaRPr/>
          </a:p>
        </p:txBody>
      </p:sp>
      <p:pic>
        <p:nvPicPr>
          <p:cNvPr id="306" name="Google Shape;306;p30">
            <a:extLst>
              <a:ext uri="{FF2B5EF4-FFF2-40B4-BE49-F238E27FC236}">
                <a16:creationId xmlns:a16="http://schemas.microsoft.com/office/drawing/2014/main" id="{D23114FD-6628-9EB5-2134-E4194EE69A46}"/>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A23B880C-6E2F-613A-89E8-5AEECC22E42A}"/>
              </a:ext>
            </a:extLst>
          </p:cNvPr>
          <p:cNvSpPr txBox="1"/>
          <p:nvPr/>
        </p:nvSpPr>
        <p:spPr>
          <a:xfrm>
            <a:off x="310551" y="1345721"/>
            <a:ext cx="9635706" cy="3323987"/>
          </a:xfrm>
          <a:prstGeom prst="rect">
            <a:avLst/>
          </a:prstGeom>
          <a:noFill/>
        </p:spPr>
        <p:txBody>
          <a:bodyPr wrap="square" rtlCol="0">
            <a:spAutoFit/>
          </a:bodyPr>
          <a:lstStyle/>
          <a:p>
            <a:endParaRPr lang="en-US" dirty="0">
              <a:latin typeface="+mn-lt"/>
            </a:endParaRPr>
          </a:p>
          <a:p>
            <a:r>
              <a:rPr lang="en-IN" b="1" dirty="0">
                <a:latin typeface="+mn-lt"/>
              </a:rPr>
              <a:t>Annotation:</a:t>
            </a:r>
          </a:p>
          <a:p>
            <a:endParaRPr lang="en-IN" b="1" dirty="0">
              <a:latin typeface="+mn-lt"/>
            </a:endParaRPr>
          </a:p>
          <a:p>
            <a:r>
              <a:rPr lang="en-IN" dirty="0">
                <a:latin typeface="+mn-lt"/>
              </a:rPr>
              <a:t>Tools: </a:t>
            </a:r>
            <a:r>
              <a:rPr lang="en-IN" dirty="0" err="1">
                <a:latin typeface="+mn-lt"/>
              </a:rPr>
              <a:t>Roboflow</a:t>
            </a:r>
            <a:endParaRPr lang="en-IN" dirty="0">
              <a:latin typeface="+mn-lt"/>
            </a:endParaRPr>
          </a:p>
          <a:p>
            <a:r>
              <a:rPr lang="en-IN" dirty="0">
                <a:latin typeface="+mn-lt"/>
              </a:rPr>
              <a:t>Process :</a:t>
            </a:r>
          </a:p>
          <a:p>
            <a:endParaRPr lang="en-IN" dirty="0">
              <a:latin typeface="+mn-lt"/>
            </a:endParaRPr>
          </a:p>
          <a:p>
            <a:r>
              <a:rPr lang="en-US" dirty="0">
                <a:latin typeface="+mn-lt"/>
              </a:rPr>
              <a:t>Labeling data in the bounding boxes to help machine learning algorithms understand and classify information.</a:t>
            </a:r>
          </a:p>
          <a:p>
            <a:endParaRPr lang="en-US" dirty="0">
              <a:latin typeface="+mn-lt"/>
            </a:endParaRPr>
          </a:p>
          <a:p>
            <a:r>
              <a:rPr lang="en-US" b="1" dirty="0">
                <a:latin typeface="+mn-lt"/>
              </a:rPr>
              <a:t>Augmentation:</a:t>
            </a:r>
          </a:p>
          <a:p>
            <a:endParaRPr lang="en-US" b="1" dirty="0">
              <a:latin typeface="+mn-lt"/>
            </a:endParaRPr>
          </a:p>
          <a:p>
            <a:r>
              <a:rPr lang="en-US" dirty="0">
                <a:latin typeface="+mn-lt"/>
              </a:rPr>
              <a:t>Tools: </a:t>
            </a:r>
            <a:r>
              <a:rPr lang="en-US" dirty="0" err="1">
                <a:latin typeface="+mn-lt"/>
              </a:rPr>
              <a:t>Roboflow</a:t>
            </a:r>
            <a:endParaRPr lang="en-US" dirty="0">
              <a:latin typeface="+mn-lt"/>
            </a:endParaRPr>
          </a:p>
          <a:p>
            <a:r>
              <a:rPr lang="en-US" dirty="0">
                <a:latin typeface="+mn-lt"/>
              </a:rPr>
              <a:t>Process:</a:t>
            </a:r>
          </a:p>
          <a:p>
            <a:endParaRPr lang="en-US" dirty="0">
              <a:latin typeface="+mn-lt"/>
            </a:endParaRPr>
          </a:p>
          <a:p>
            <a:r>
              <a:rPr lang="en-US" dirty="0">
                <a:latin typeface="+mn-lt"/>
              </a:rPr>
              <a:t>Artificially increase the dataset by generating new copies of existing data using augmentation techniques like Resize, Auto-Adjust Contrast</a:t>
            </a:r>
            <a:endParaRPr lang="en-IN" dirty="0">
              <a:latin typeface="+mn-lt"/>
            </a:endParaRPr>
          </a:p>
        </p:txBody>
      </p:sp>
    </p:spTree>
    <p:extLst>
      <p:ext uri="{BB962C8B-B14F-4D97-AF65-F5344CB8AC3E}">
        <p14:creationId xmlns:p14="http://schemas.microsoft.com/office/powerpoint/2010/main" val="354619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DD7B8658-ED6F-68FB-B6CD-96D38ECA58EF}"/>
              </a:ext>
            </a:extLst>
          </p:cNvPr>
          <p:cNvPicPr>
            <a:picLocks noChangeAspect="1"/>
          </p:cNvPicPr>
          <p:nvPr/>
        </p:nvPicPr>
        <p:blipFill>
          <a:blip r:embed="rId4"/>
          <a:stretch>
            <a:fillRect/>
          </a:stretch>
        </p:blipFill>
        <p:spPr>
          <a:xfrm>
            <a:off x="2432859" y="1052423"/>
            <a:ext cx="6742981" cy="505723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F728ABEC-6DAC-4601-96B8-3BC438B45964}"/>
            </a:ext>
          </a:extLst>
        </p:cNvPr>
        <p:cNvGrpSpPr/>
        <p:nvPr/>
      </p:nvGrpSpPr>
      <p:grpSpPr>
        <a:xfrm>
          <a:off x="0" y="0"/>
          <a:ext cx="0" cy="0"/>
          <a:chOff x="0" y="0"/>
          <a:chExt cx="0" cy="0"/>
        </a:xfrm>
      </p:grpSpPr>
      <p:sp>
        <p:nvSpPr>
          <p:cNvPr id="323" name="Google Shape;323;p32">
            <a:extLst>
              <a:ext uri="{FF2B5EF4-FFF2-40B4-BE49-F238E27FC236}">
                <a16:creationId xmlns:a16="http://schemas.microsoft.com/office/drawing/2014/main" id="{4BE8B295-3FEE-A2F5-1727-2C649F9E7643}"/>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4" name="Google Shape;324;p32">
            <a:extLst>
              <a:ext uri="{FF2B5EF4-FFF2-40B4-BE49-F238E27FC236}">
                <a16:creationId xmlns:a16="http://schemas.microsoft.com/office/drawing/2014/main" id="{8DBF4979-4B36-5809-7C35-9CA5D32F7F82}"/>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a:extLst>
              <a:ext uri="{FF2B5EF4-FFF2-40B4-BE49-F238E27FC236}">
                <a16:creationId xmlns:a16="http://schemas.microsoft.com/office/drawing/2014/main" id="{BB634032-4271-D897-0DF5-9D46F78A25EE}"/>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a:extLst>
              <a:ext uri="{FF2B5EF4-FFF2-40B4-BE49-F238E27FC236}">
                <a16:creationId xmlns:a16="http://schemas.microsoft.com/office/drawing/2014/main" id="{F2A9C78F-A576-A052-EAB8-AF8C7763B2C5}"/>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920CC604-D326-F9D8-9313-A30F4B50ABFC}"/>
              </a:ext>
            </a:extLst>
          </p:cNvPr>
          <p:cNvPicPr>
            <a:picLocks noChangeAspect="1"/>
          </p:cNvPicPr>
          <p:nvPr/>
        </p:nvPicPr>
        <p:blipFill>
          <a:blip r:embed="rId4"/>
          <a:stretch>
            <a:fillRect/>
          </a:stretch>
        </p:blipFill>
        <p:spPr>
          <a:xfrm>
            <a:off x="2108577" y="983411"/>
            <a:ext cx="7154174" cy="5365630"/>
          </a:xfrm>
          <a:prstGeom prst="rect">
            <a:avLst/>
          </a:prstGeom>
        </p:spPr>
      </p:pic>
    </p:spTree>
    <p:extLst>
      <p:ext uri="{BB962C8B-B14F-4D97-AF65-F5344CB8AC3E}">
        <p14:creationId xmlns:p14="http://schemas.microsoft.com/office/powerpoint/2010/main" val="406977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B823AB42-5EC2-2943-D3FF-49B3464EAC13}"/>
            </a:ext>
          </a:extLst>
        </p:cNvPr>
        <p:cNvGrpSpPr/>
        <p:nvPr/>
      </p:nvGrpSpPr>
      <p:grpSpPr>
        <a:xfrm>
          <a:off x="0" y="0"/>
          <a:ext cx="0" cy="0"/>
          <a:chOff x="0" y="0"/>
          <a:chExt cx="0" cy="0"/>
        </a:xfrm>
      </p:grpSpPr>
      <p:sp>
        <p:nvSpPr>
          <p:cNvPr id="323" name="Google Shape;323;p32">
            <a:extLst>
              <a:ext uri="{FF2B5EF4-FFF2-40B4-BE49-F238E27FC236}">
                <a16:creationId xmlns:a16="http://schemas.microsoft.com/office/drawing/2014/main" id="{180358BD-168E-CD89-A048-E68984E51F64}"/>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4" name="Google Shape;324;p32">
            <a:extLst>
              <a:ext uri="{FF2B5EF4-FFF2-40B4-BE49-F238E27FC236}">
                <a16:creationId xmlns:a16="http://schemas.microsoft.com/office/drawing/2014/main" id="{D58A1F6B-F1AF-8DE9-30F4-B692F4692AD6}"/>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a:extLst>
              <a:ext uri="{FF2B5EF4-FFF2-40B4-BE49-F238E27FC236}">
                <a16:creationId xmlns:a16="http://schemas.microsoft.com/office/drawing/2014/main" id="{4AAE320B-3865-CC4F-63CF-C90F391C2C89}"/>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a:extLst>
              <a:ext uri="{FF2B5EF4-FFF2-40B4-BE49-F238E27FC236}">
                <a16:creationId xmlns:a16="http://schemas.microsoft.com/office/drawing/2014/main" id="{9D6C6F27-A9B9-E60E-9224-D198692674BC}"/>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3" name="Picture 2">
            <a:extLst>
              <a:ext uri="{FF2B5EF4-FFF2-40B4-BE49-F238E27FC236}">
                <a16:creationId xmlns:a16="http://schemas.microsoft.com/office/drawing/2014/main" id="{89ADC96F-A2A5-0908-4A53-ED676B692788}"/>
              </a:ext>
            </a:extLst>
          </p:cNvPr>
          <p:cNvPicPr>
            <a:picLocks noChangeAspect="1"/>
          </p:cNvPicPr>
          <p:nvPr/>
        </p:nvPicPr>
        <p:blipFill>
          <a:blip r:embed="rId4"/>
          <a:stretch>
            <a:fillRect/>
          </a:stretch>
        </p:blipFill>
        <p:spPr>
          <a:xfrm>
            <a:off x="1012772" y="1004971"/>
            <a:ext cx="10308578" cy="5154289"/>
          </a:xfrm>
          <a:prstGeom prst="rect">
            <a:avLst/>
          </a:prstGeom>
        </p:spPr>
      </p:pic>
    </p:spTree>
    <p:extLst>
      <p:ext uri="{BB962C8B-B14F-4D97-AF65-F5344CB8AC3E}">
        <p14:creationId xmlns:p14="http://schemas.microsoft.com/office/powerpoint/2010/main" val="535789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400FC3D9-35CD-A493-DD82-64240B938A10}"/>
            </a:ext>
          </a:extLst>
        </p:cNvPr>
        <p:cNvGrpSpPr/>
        <p:nvPr/>
      </p:nvGrpSpPr>
      <p:grpSpPr>
        <a:xfrm>
          <a:off x="0" y="0"/>
          <a:ext cx="0" cy="0"/>
          <a:chOff x="0" y="0"/>
          <a:chExt cx="0" cy="0"/>
        </a:xfrm>
      </p:grpSpPr>
      <p:sp>
        <p:nvSpPr>
          <p:cNvPr id="323" name="Google Shape;323;p32">
            <a:extLst>
              <a:ext uri="{FF2B5EF4-FFF2-40B4-BE49-F238E27FC236}">
                <a16:creationId xmlns:a16="http://schemas.microsoft.com/office/drawing/2014/main" id="{5CC1A85A-272A-2F90-69C5-F6F08D97CFFC}"/>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pic>
        <p:nvPicPr>
          <p:cNvPr id="324" name="Google Shape;324;p32">
            <a:extLst>
              <a:ext uri="{FF2B5EF4-FFF2-40B4-BE49-F238E27FC236}">
                <a16:creationId xmlns:a16="http://schemas.microsoft.com/office/drawing/2014/main" id="{6AE101A1-CE3A-4E56-9259-5A9E4B03B242}"/>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25" name="Google Shape;325;p32">
            <a:extLst>
              <a:ext uri="{FF2B5EF4-FFF2-40B4-BE49-F238E27FC236}">
                <a16:creationId xmlns:a16="http://schemas.microsoft.com/office/drawing/2014/main" id="{6A755C1F-84F0-89B5-855E-F93CCBEF9780}"/>
              </a:ext>
            </a:extLst>
          </p:cNvPr>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26" name="Google Shape;326;p32">
            <a:extLst>
              <a:ext uri="{FF2B5EF4-FFF2-40B4-BE49-F238E27FC236}">
                <a16:creationId xmlns:a16="http://schemas.microsoft.com/office/drawing/2014/main" id="{2C906E9F-87E0-B693-659E-93927FE6B8C3}"/>
              </a:ext>
            </a:extLst>
          </p:cNvPr>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4" name="Picture 3">
            <a:extLst>
              <a:ext uri="{FF2B5EF4-FFF2-40B4-BE49-F238E27FC236}">
                <a16:creationId xmlns:a16="http://schemas.microsoft.com/office/drawing/2014/main" id="{1D9472E1-6BA8-EA82-D570-AB23FD3F58DB}"/>
              </a:ext>
            </a:extLst>
          </p:cNvPr>
          <p:cNvPicPr>
            <a:picLocks noChangeAspect="1"/>
          </p:cNvPicPr>
          <p:nvPr/>
        </p:nvPicPr>
        <p:blipFill>
          <a:blip r:embed="rId4"/>
          <a:stretch>
            <a:fillRect/>
          </a:stretch>
        </p:blipFill>
        <p:spPr>
          <a:xfrm>
            <a:off x="2400831" y="1048244"/>
            <a:ext cx="7390337" cy="4926891"/>
          </a:xfrm>
          <a:prstGeom prst="rect">
            <a:avLst/>
          </a:prstGeom>
        </p:spPr>
      </p:pic>
    </p:spTree>
    <p:extLst>
      <p:ext uri="{BB962C8B-B14F-4D97-AF65-F5344CB8AC3E}">
        <p14:creationId xmlns:p14="http://schemas.microsoft.com/office/powerpoint/2010/main" val="264329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Building </a:t>
            </a:r>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4" name="Google Shape;374;p52"/>
          <p:cNvSpPr txBox="1"/>
          <p:nvPr/>
        </p:nvSpPr>
        <p:spPr>
          <a:xfrm>
            <a:off x="1047750" y="1428750"/>
            <a:ext cx="1097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6" name="Google Shape;376;p52"/>
          <p:cNvSpPr txBox="1"/>
          <p:nvPr/>
        </p:nvSpPr>
        <p:spPr>
          <a:xfrm>
            <a:off x="363975" y="43868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5CF7192F-1450-FFFF-C464-3EA87E879380}"/>
              </a:ext>
            </a:extLst>
          </p:cNvPr>
          <p:cNvSpPr txBox="1"/>
          <p:nvPr/>
        </p:nvSpPr>
        <p:spPr>
          <a:xfrm>
            <a:off x="363975" y="1259457"/>
            <a:ext cx="10272395" cy="2677656"/>
          </a:xfrm>
          <a:prstGeom prst="rect">
            <a:avLst/>
          </a:prstGeom>
          <a:noFill/>
        </p:spPr>
        <p:txBody>
          <a:bodyPr wrap="square" rtlCol="0">
            <a:spAutoFit/>
          </a:bodyPr>
          <a:lstStyle/>
          <a:p>
            <a:r>
              <a:rPr lang="en-US" dirty="0"/>
              <a:t>The YOLO (You Only Look Once) models from </a:t>
            </a:r>
            <a:r>
              <a:rPr lang="en-US" dirty="0" err="1"/>
              <a:t>Ultralytics</a:t>
            </a:r>
            <a:r>
              <a:rPr lang="en-US" dirty="0"/>
              <a:t> are state-of-the-art object detection and segmentation models that are widely used for real-time activity recognition tasks.</a:t>
            </a:r>
          </a:p>
          <a:p>
            <a:endParaRPr lang="en-US" dirty="0"/>
          </a:p>
          <a:p>
            <a:r>
              <a:rPr lang="en-US" dirty="0"/>
              <a:t>In workplace activity recognition system project, we have used several variants of YOLO models,</a:t>
            </a:r>
          </a:p>
          <a:p>
            <a:r>
              <a:rPr lang="en-US" dirty="0"/>
              <a:t> Including</a:t>
            </a:r>
          </a:p>
          <a:p>
            <a:r>
              <a:rPr lang="en-US" dirty="0"/>
              <a:t> YOLOv8m(medium),</a:t>
            </a:r>
          </a:p>
          <a:p>
            <a:r>
              <a:rPr lang="en-US" dirty="0"/>
              <a:t> YOLOv8n(nano),</a:t>
            </a:r>
          </a:p>
          <a:p>
            <a:r>
              <a:rPr lang="en-US" dirty="0"/>
              <a:t> YOLOv8s(small),</a:t>
            </a:r>
          </a:p>
          <a:p>
            <a:r>
              <a:rPr lang="en-US" dirty="0"/>
              <a:t> YOLO11m(medium),</a:t>
            </a:r>
          </a:p>
          <a:p>
            <a:r>
              <a:rPr lang="en-US" dirty="0"/>
              <a:t> and YOLO11n(nano).</a:t>
            </a:r>
          </a:p>
          <a:p>
            <a:endParaRPr lang="en-US" dirty="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192204"/>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Leadership</a:t>
            </a:r>
            <a:endParaRPr sz="3200" b="1" dirty="0">
              <a:latin typeface="Times New Roman"/>
              <a:ea typeface="Times New Roman"/>
              <a:cs typeface="Times New Roman"/>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sp>
        <p:nvSpPr>
          <p:cNvPr id="118" name="Google Shape;118;p4"/>
          <p:cNvSpPr/>
          <p:nvPr/>
        </p:nvSpPr>
        <p:spPr>
          <a:xfrm>
            <a:off x="242944" y="3025973"/>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dirty="0" err="1">
                <a:latin typeface="Times New Roman"/>
                <a:ea typeface="Times New Roman"/>
                <a:cs typeface="Times New Roman"/>
                <a:sym typeface="Times New Roman"/>
              </a:rPr>
              <a:t>Avikal</a:t>
            </a:r>
            <a:r>
              <a:rPr lang="en-US" sz="2000" dirty="0">
                <a:latin typeface="Times New Roman"/>
                <a:ea typeface="Times New Roman"/>
                <a:cs typeface="Times New Roman"/>
                <a:sym typeface="Times New Roman"/>
              </a:rPr>
              <a:t> Chauhan</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dirty="0">
                <a:latin typeface="Times New Roman"/>
                <a:ea typeface="Times New Roman"/>
                <a:cs typeface="Times New Roman"/>
                <a:sym typeface="Times New Roman"/>
              </a:rPr>
              <a:t>Data Scientist Associate at </a:t>
            </a:r>
            <a:r>
              <a:rPr lang="en-US" sz="1900" dirty="0" err="1">
                <a:latin typeface="Times New Roman"/>
                <a:ea typeface="Times New Roman"/>
                <a:cs typeface="Times New Roman"/>
                <a:sym typeface="Times New Roman"/>
              </a:rPr>
              <a:t>AiSPRY</a:t>
            </a:r>
            <a:endParaRPr lang="en-IN" sz="1400" b="1" i="0" u="none" strike="noStrike" cap="none" dirty="0">
              <a:solidFill>
                <a:srgbClr val="2E75B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IN" sz="1400" b="1" i="0" u="none" strike="noStrike" cap="none" dirty="0">
                <a:solidFill>
                  <a:srgbClr val="2E75B5"/>
                </a:solidFill>
                <a:latin typeface="Times New Roman"/>
                <a:ea typeface="Times New Roman"/>
                <a:cs typeface="Times New Roman"/>
                <a:sym typeface="Times New Roman"/>
                <a:hlinkClick r:id="rId4"/>
              </a:rPr>
              <a:t>https://www.linkedin.com/in/avikal-chauhan-665564202/</a:t>
            </a:r>
            <a:endParaRPr sz="1400" b="1" i="0" u="none" strike="noStrike" cap="none" dirty="0">
              <a:solidFill>
                <a:srgbClr val="2E75B5"/>
              </a:solidFill>
              <a:latin typeface="Times New Roman"/>
              <a:ea typeface="Times New Roman"/>
              <a:cs typeface="Times New Roman"/>
              <a:sym typeface="Times New Roman"/>
            </a:endParaRPr>
          </a:p>
        </p:txBody>
      </p:sp>
      <p:sp>
        <p:nvSpPr>
          <p:cNvPr id="4" name="Google Shape;118;p4">
            <a:extLst>
              <a:ext uri="{FF2B5EF4-FFF2-40B4-BE49-F238E27FC236}">
                <a16:creationId xmlns:a16="http://schemas.microsoft.com/office/drawing/2014/main" id="{B3EADDD1-148F-A683-B633-A083CA5ECD09}"/>
              </a:ext>
            </a:extLst>
          </p:cNvPr>
          <p:cNvSpPr/>
          <p:nvPr/>
        </p:nvSpPr>
        <p:spPr>
          <a:xfrm>
            <a:off x="242943" y="1323305"/>
            <a:ext cx="4012389" cy="1394015"/>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Times New Roman"/>
                <a:ea typeface="Times New Roman"/>
                <a:cs typeface="Times New Roman"/>
                <a:sym typeface="Times New Roman"/>
              </a:rPr>
              <a:t>K Pranay</a:t>
            </a:r>
            <a:endParaRPr sz="2000" b="0" i="0" u="none" strike="noStrike" cap="none" dirty="0">
              <a:solidFill>
                <a:srgbClr val="000000"/>
              </a:solidFill>
              <a:latin typeface="Times New Roman"/>
              <a:ea typeface="Times New Roman"/>
              <a:cs typeface="Times New Roman"/>
              <a:sym typeface="Times New Roman"/>
            </a:endParaRPr>
          </a:p>
          <a:p>
            <a:r>
              <a:rPr lang="en-US" sz="1900" dirty="0">
                <a:latin typeface="Times New Roman"/>
                <a:ea typeface="Times New Roman"/>
                <a:cs typeface="Times New Roman"/>
                <a:sym typeface="Times New Roman"/>
              </a:rPr>
              <a:t>Data Scientist at </a:t>
            </a:r>
            <a:r>
              <a:rPr lang="en-US" sz="1900" dirty="0" err="1">
                <a:latin typeface="Times New Roman"/>
                <a:ea typeface="Times New Roman"/>
                <a:cs typeface="Times New Roman"/>
                <a:sym typeface="Times New Roman"/>
              </a:rPr>
              <a:t>AiSPRY</a:t>
            </a:r>
            <a:endParaRPr lang="en-US" sz="1900" dirty="0">
              <a:latin typeface="Times New Roman"/>
              <a:ea typeface="Times New Roman"/>
              <a:cs typeface="Times New Roman"/>
              <a:sym typeface="Times New Roman"/>
            </a:endParaRPr>
          </a:p>
          <a:p>
            <a:r>
              <a:rPr lang="en-US" b="1" i="0" u="none" strike="noStrike" cap="none" dirty="0">
                <a:solidFill>
                  <a:srgbClr val="2E75B5"/>
                </a:solidFill>
                <a:latin typeface="Times New Roman"/>
                <a:ea typeface="Times New Roman"/>
                <a:cs typeface="Times New Roman"/>
                <a:sym typeface="Times New Roman"/>
              </a:rPr>
              <a:t>https://www.linkedin.com/in/pranay-k-85756b102/</a:t>
            </a:r>
          </a:p>
          <a:p>
            <a:pPr marL="0" marR="0" lvl="0" indent="0" algn="l" rtl="0">
              <a:lnSpc>
                <a:spcPct val="100000"/>
              </a:lnSpc>
              <a:spcBef>
                <a:spcPts val="0"/>
              </a:spcBef>
              <a:spcAft>
                <a:spcPts val="0"/>
              </a:spcAft>
              <a:buNone/>
            </a:pPr>
            <a:endParaRPr lang="en-US" sz="1900" b="1" i="0" u="none" strike="noStrike" cap="none" dirty="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Model Accuracy Comparison</a:t>
            </a:r>
            <a:endParaRPr sz="320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5" name="Picture 4">
            <a:extLst>
              <a:ext uri="{FF2B5EF4-FFF2-40B4-BE49-F238E27FC236}">
                <a16:creationId xmlns:a16="http://schemas.microsoft.com/office/drawing/2014/main" id="{DB5E6594-4B36-36F1-8337-9D4C66EC08B3}"/>
              </a:ext>
            </a:extLst>
          </p:cNvPr>
          <p:cNvPicPr>
            <a:picLocks noChangeAspect="1"/>
          </p:cNvPicPr>
          <p:nvPr/>
        </p:nvPicPr>
        <p:blipFill>
          <a:blip r:embed="rId4"/>
          <a:stretch>
            <a:fillRect/>
          </a:stretch>
        </p:blipFill>
        <p:spPr>
          <a:xfrm>
            <a:off x="0" y="1168400"/>
            <a:ext cx="12192000" cy="4521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177784"/>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Best Model  – Yolo11m</a:t>
            </a:r>
            <a:endParaRPr dirty="0"/>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21" name="Google Shape;421;p56"/>
          <p:cNvSpPr txBox="1"/>
          <p:nvPr/>
        </p:nvSpPr>
        <p:spPr>
          <a:xfrm>
            <a:off x="593850" y="201142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 name="TextBox 3">
            <a:extLst>
              <a:ext uri="{FF2B5EF4-FFF2-40B4-BE49-F238E27FC236}">
                <a16:creationId xmlns:a16="http://schemas.microsoft.com/office/drawing/2014/main" id="{FB56520D-DA28-F2A7-6102-7B670C7EF0AD}"/>
              </a:ext>
            </a:extLst>
          </p:cNvPr>
          <p:cNvSpPr txBox="1"/>
          <p:nvPr/>
        </p:nvSpPr>
        <p:spPr>
          <a:xfrm>
            <a:off x="593850" y="1311215"/>
            <a:ext cx="8610535" cy="3970318"/>
          </a:xfrm>
          <a:prstGeom prst="rect">
            <a:avLst/>
          </a:prstGeom>
          <a:noFill/>
        </p:spPr>
        <p:txBody>
          <a:bodyPr wrap="square" rtlCol="0">
            <a:spAutoFit/>
          </a:bodyPr>
          <a:lstStyle/>
          <a:p>
            <a:r>
              <a:rPr lang="en-US" dirty="0"/>
              <a:t>When comparing models like YOLOv11m, YOLOv11n, and YOLOv8s the </a:t>
            </a:r>
            <a:r>
              <a:rPr lang="en-US" dirty="0" err="1"/>
              <a:t>mAP</a:t>
            </a:r>
            <a:r>
              <a:rPr lang="en-US" dirty="0"/>
              <a:t> (mean Average Precision) metric is a key performance indicator. Specifically, mAP50-95 is a widely used metric in object detection tasks, including YOLO models, to evaluate the model's accuracy across different </a:t>
            </a:r>
            <a:r>
              <a:rPr lang="en-US" dirty="0" err="1"/>
              <a:t>IoU</a:t>
            </a:r>
            <a:r>
              <a:rPr lang="en-US" dirty="0"/>
              <a:t> (Intersection over Union) thresholds.</a:t>
            </a:r>
          </a:p>
          <a:p>
            <a:endParaRPr lang="en-US" dirty="0"/>
          </a:p>
          <a:p>
            <a:r>
              <a:rPr lang="en-US" dirty="0"/>
              <a:t>mAP50-95 is the average of AP (Average Precision) values calculated at </a:t>
            </a:r>
            <a:r>
              <a:rPr lang="en-US" dirty="0" err="1"/>
              <a:t>IoU</a:t>
            </a:r>
            <a:r>
              <a:rPr lang="en-US" dirty="0"/>
              <a:t> thresholds ranging from 0.50 to 0.95, in increments of 0.05.</a:t>
            </a:r>
          </a:p>
          <a:p>
            <a:endParaRPr lang="en-US" dirty="0"/>
          </a:p>
          <a:p>
            <a:r>
              <a:rPr lang="en-US" dirty="0" err="1"/>
              <a:t>IoU</a:t>
            </a:r>
            <a:r>
              <a:rPr lang="en-US" dirty="0"/>
              <a:t>: Measures the overlap between the predicted bounding box and the ground truth bounding box.</a:t>
            </a:r>
          </a:p>
          <a:p>
            <a:endParaRPr lang="en-US" dirty="0"/>
          </a:p>
          <a:p>
            <a:r>
              <a:rPr lang="en-US" dirty="0"/>
              <a:t>mAP50-95: Provides a comprehensive measure of the model's accuracy across a range of </a:t>
            </a:r>
            <a:r>
              <a:rPr lang="en-US" dirty="0" err="1"/>
              <a:t>IoU</a:t>
            </a:r>
            <a:r>
              <a:rPr lang="en-US" dirty="0"/>
              <a:t> thresholds, making it a robust metric for evaluating object detection models.</a:t>
            </a:r>
          </a:p>
          <a:p>
            <a:endParaRPr lang="en-US" dirty="0"/>
          </a:p>
          <a:p>
            <a:r>
              <a:rPr lang="en-US" dirty="0"/>
              <a:t>Higher mAP50-95 indicates better performance, as it means the model is more accurate across a wider range of </a:t>
            </a:r>
            <a:r>
              <a:rPr lang="en-US" dirty="0" err="1"/>
              <a:t>IoU</a:t>
            </a:r>
            <a:r>
              <a:rPr lang="en-US" dirty="0"/>
              <a:t> thresholds.</a:t>
            </a:r>
          </a:p>
          <a:p>
            <a:endParaRPr lang="en-US" dirty="0"/>
          </a:p>
          <a:p>
            <a:r>
              <a:rPr lang="en-US" dirty="0"/>
              <a:t>By comparing, we can say that Yolo11m is the best model.</a:t>
            </a:r>
          </a:p>
          <a:p>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113826"/>
            <a:ext cx="11850553" cy="1068966"/>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3200" b="1">
                <a:latin typeface="Times New Roman"/>
                <a:ea typeface="Times New Roman"/>
                <a:cs typeface="Times New Roman"/>
                <a:sym typeface="Times New Roman"/>
              </a:rPr>
              <a:t>Model Deployment - </a:t>
            </a:r>
            <a:r>
              <a:rPr lang="en-US" sz="3200" b="1">
                <a:solidFill>
                  <a:schemeClr val="dk1"/>
                </a:solidFill>
                <a:latin typeface="Times New Roman"/>
                <a:ea typeface="Times New Roman"/>
                <a:cs typeface="Times New Roman"/>
                <a:sym typeface="Times New Roman"/>
              </a:rPr>
              <a:t>Strategy</a:t>
            </a:r>
            <a:endParaRPr sz="4700">
              <a:solidFill>
                <a:schemeClr val="dk1"/>
              </a:solidFill>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33" name="Google Shape;433;p57"/>
          <p:cNvSpPr txBox="1"/>
          <p:nvPr/>
        </p:nvSpPr>
        <p:spPr>
          <a:xfrm>
            <a:off x="249025" y="1168550"/>
            <a:ext cx="9878386" cy="427806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latin typeface="+mn-lt"/>
                <a:ea typeface="Calibri"/>
                <a:cs typeface="Calibri"/>
                <a:sym typeface="Calibri"/>
              </a:rPr>
              <a:t>Model Deployment </a:t>
            </a:r>
            <a:r>
              <a:rPr lang="en-US" dirty="0">
                <a:latin typeface="+mn-lt"/>
                <a:ea typeface="Calibri"/>
                <a:cs typeface="Calibri"/>
                <a:sym typeface="Calibri"/>
              </a:rPr>
              <a:t>outlines how the trained machine learning models are deployed and made accessible to end-users.</a:t>
            </a:r>
          </a:p>
          <a:p>
            <a:pPr marL="0" lvl="0" indent="0" algn="l" rtl="0">
              <a:spcBef>
                <a:spcPts val="0"/>
              </a:spcBef>
              <a:spcAft>
                <a:spcPts val="0"/>
              </a:spcAft>
              <a:buNone/>
            </a:pPr>
            <a:endParaRPr lang="en-US" dirty="0">
              <a:latin typeface="+mn-lt"/>
              <a:ea typeface="Calibri"/>
              <a:cs typeface="Calibri"/>
              <a:sym typeface="Calibri"/>
            </a:endParaRPr>
          </a:p>
          <a:p>
            <a:pPr marL="0" lvl="0" indent="0" algn="l" rtl="0">
              <a:spcBef>
                <a:spcPts val="0"/>
              </a:spcBef>
              <a:spcAft>
                <a:spcPts val="0"/>
              </a:spcAft>
              <a:buNone/>
            </a:pPr>
            <a:r>
              <a:rPr lang="en-US" dirty="0" err="1">
                <a:latin typeface="+mn-lt"/>
                <a:ea typeface="Calibri"/>
                <a:cs typeface="Calibri"/>
                <a:sym typeface="Calibri"/>
              </a:rPr>
              <a:t>Streamlit</a:t>
            </a:r>
            <a:r>
              <a:rPr lang="en-US" dirty="0">
                <a:latin typeface="+mn-lt"/>
                <a:ea typeface="Calibri"/>
                <a:cs typeface="Calibri"/>
                <a:sym typeface="Calibri"/>
              </a:rPr>
              <a:t>, a popular Python library for building interactive web applications, is used to create a user-friendly interface for the system</a:t>
            </a:r>
            <a:r>
              <a:rPr lang="en-US" dirty="0">
                <a:latin typeface="Calibri"/>
                <a:ea typeface="Calibri"/>
                <a:cs typeface="Calibri"/>
                <a:sym typeface="Calibri"/>
              </a:rPr>
              <a:t>.</a:t>
            </a:r>
          </a:p>
          <a:p>
            <a:pPr marL="0" lvl="0" indent="0" algn="l" rtl="0">
              <a:spcBef>
                <a:spcPts val="0"/>
              </a:spcBef>
              <a:spcAft>
                <a:spcPts val="0"/>
              </a:spcAft>
              <a:buNone/>
            </a:pPr>
            <a:endParaRPr lang="en-US" dirty="0">
              <a:latin typeface="Calibri"/>
              <a:ea typeface="Calibri"/>
              <a:cs typeface="Calibri"/>
              <a:sym typeface="Calibri"/>
            </a:endParaRPr>
          </a:p>
          <a:p>
            <a:pPr marL="0" lvl="0" indent="0" algn="l" rtl="0">
              <a:spcBef>
                <a:spcPts val="0"/>
              </a:spcBef>
              <a:spcAft>
                <a:spcPts val="0"/>
              </a:spcAft>
              <a:buNone/>
            </a:pPr>
            <a:r>
              <a:rPr lang="en-US" b="1" dirty="0">
                <a:latin typeface="+mn-lt"/>
                <a:ea typeface="Calibri"/>
                <a:cs typeface="Calibri"/>
                <a:sym typeface="Calibri"/>
              </a:rPr>
              <a:t>Deployment Architecture:</a:t>
            </a:r>
          </a:p>
          <a:p>
            <a:pPr marL="0" lvl="0" indent="0" algn="l" rtl="0">
              <a:spcBef>
                <a:spcPts val="0"/>
              </a:spcBef>
              <a:spcAft>
                <a:spcPts val="0"/>
              </a:spcAft>
              <a:buNone/>
            </a:pPr>
            <a:endParaRPr lang="en-US" b="1" dirty="0">
              <a:latin typeface="+mn-lt"/>
              <a:ea typeface="Calibri"/>
              <a:cs typeface="Calibri"/>
              <a:sym typeface="Calibri"/>
            </a:endParaRPr>
          </a:p>
          <a:p>
            <a:pPr marL="0" lvl="0" indent="0" algn="l" rtl="0">
              <a:spcBef>
                <a:spcPts val="0"/>
              </a:spcBef>
              <a:spcAft>
                <a:spcPts val="0"/>
              </a:spcAft>
              <a:buNone/>
            </a:pPr>
            <a:r>
              <a:rPr lang="en-US" dirty="0">
                <a:latin typeface="+mn-lt"/>
                <a:ea typeface="Calibri"/>
                <a:cs typeface="Calibri"/>
                <a:sym typeface="Calibri"/>
              </a:rPr>
              <a:t>The deployment architecture consists of the following components:</a:t>
            </a:r>
          </a:p>
          <a:p>
            <a:pPr marL="0" lvl="0" indent="0" algn="l" rtl="0">
              <a:spcBef>
                <a:spcPts val="0"/>
              </a:spcBef>
              <a:spcAft>
                <a:spcPts val="0"/>
              </a:spcAft>
              <a:buNone/>
            </a:pPr>
            <a:endParaRPr lang="en-US" dirty="0">
              <a:latin typeface="+mn-lt"/>
              <a:ea typeface="Calibri"/>
              <a:cs typeface="Calibri"/>
              <a:sym typeface="Calibri"/>
            </a:endParaRPr>
          </a:p>
          <a:p>
            <a:pPr marL="0" lvl="0" indent="0" algn="l" rtl="0">
              <a:spcBef>
                <a:spcPts val="0"/>
              </a:spcBef>
              <a:spcAft>
                <a:spcPts val="0"/>
              </a:spcAft>
              <a:buNone/>
            </a:pPr>
            <a:r>
              <a:rPr lang="en-US" u="sng" dirty="0">
                <a:latin typeface="+mn-lt"/>
                <a:ea typeface="Calibri"/>
                <a:cs typeface="Calibri"/>
                <a:sym typeface="Calibri"/>
              </a:rPr>
              <a:t>Model Server</a:t>
            </a:r>
            <a:r>
              <a:rPr lang="en-US" dirty="0">
                <a:latin typeface="+mn-lt"/>
                <a:ea typeface="Calibri"/>
                <a:cs typeface="Calibri"/>
                <a:sym typeface="Calibri"/>
              </a:rPr>
              <a:t>: Hosts the trained YOLO models (e.g., YOLOv8m, YOLOv8n, YOLOv8s, YOLOv11m, YOLOv11n) for real-time inference.</a:t>
            </a:r>
          </a:p>
          <a:p>
            <a:pPr marL="0" lvl="0" indent="0" algn="l" rtl="0">
              <a:spcBef>
                <a:spcPts val="0"/>
              </a:spcBef>
              <a:spcAft>
                <a:spcPts val="0"/>
              </a:spcAft>
              <a:buNone/>
            </a:pPr>
            <a:endParaRPr lang="en-US" dirty="0">
              <a:latin typeface="+mn-lt"/>
              <a:ea typeface="Calibri"/>
              <a:cs typeface="Calibri"/>
              <a:sym typeface="Calibri"/>
            </a:endParaRPr>
          </a:p>
          <a:p>
            <a:pPr marL="0" lvl="0" indent="0" algn="l" rtl="0">
              <a:spcBef>
                <a:spcPts val="0"/>
              </a:spcBef>
              <a:spcAft>
                <a:spcPts val="0"/>
              </a:spcAft>
              <a:buNone/>
            </a:pPr>
            <a:r>
              <a:rPr lang="en-US" u="sng" dirty="0" err="1">
                <a:latin typeface="+mn-lt"/>
                <a:ea typeface="Calibri"/>
                <a:cs typeface="Calibri"/>
                <a:sym typeface="Calibri"/>
              </a:rPr>
              <a:t>Streamlit</a:t>
            </a:r>
            <a:r>
              <a:rPr lang="en-US" u="sng" dirty="0">
                <a:latin typeface="+mn-lt"/>
                <a:ea typeface="Calibri"/>
                <a:cs typeface="Calibri"/>
                <a:sym typeface="Calibri"/>
              </a:rPr>
              <a:t> Application</a:t>
            </a:r>
            <a:r>
              <a:rPr lang="en-US" dirty="0">
                <a:latin typeface="+mn-lt"/>
                <a:ea typeface="Calibri"/>
                <a:cs typeface="Calibri"/>
                <a:sym typeface="Calibri"/>
              </a:rPr>
              <a:t>: Provides a user-friendly interface for interacting with the models.</a:t>
            </a:r>
          </a:p>
          <a:p>
            <a:pPr marL="0" lvl="0" indent="0" algn="l" rtl="0">
              <a:spcBef>
                <a:spcPts val="0"/>
              </a:spcBef>
              <a:spcAft>
                <a:spcPts val="0"/>
              </a:spcAft>
              <a:buNone/>
            </a:pPr>
            <a:endParaRPr lang="en-US" dirty="0">
              <a:latin typeface="+mn-lt"/>
              <a:ea typeface="Calibri"/>
              <a:cs typeface="Calibri"/>
              <a:sym typeface="Calibri"/>
            </a:endParaRPr>
          </a:p>
          <a:p>
            <a:pPr marL="0" lvl="0" indent="0" algn="l" rtl="0">
              <a:spcBef>
                <a:spcPts val="0"/>
              </a:spcBef>
              <a:spcAft>
                <a:spcPts val="0"/>
              </a:spcAft>
              <a:buNone/>
            </a:pPr>
            <a:r>
              <a:rPr lang="en-US" u="sng" dirty="0">
                <a:latin typeface="+mn-lt"/>
                <a:ea typeface="Calibri"/>
                <a:cs typeface="Calibri"/>
                <a:sym typeface="Calibri"/>
              </a:rPr>
              <a:t>Backend</a:t>
            </a:r>
            <a:r>
              <a:rPr lang="en-US" dirty="0">
                <a:latin typeface="+mn-lt"/>
                <a:ea typeface="Calibri"/>
                <a:cs typeface="Calibri"/>
                <a:sym typeface="Calibri"/>
              </a:rPr>
              <a:t>: Handles data processing, model inference, and communication between the </a:t>
            </a:r>
            <a:r>
              <a:rPr lang="en-US" dirty="0" err="1">
                <a:latin typeface="+mn-lt"/>
                <a:ea typeface="Calibri"/>
                <a:cs typeface="Calibri"/>
                <a:sym typeface="Calibri"/>
              </a:rPr>
              <a:t>Streamlit</a:t>
            </a:r>
            <a:r>
              <a:rPr lang="en-US" dirty="0">
                <a:latin typeface="+mn-lt"/>
                <a:ea typeface="Calibri"/>
                <a:cs typeface="Calibri"/>
                <a:sym typeface="Calibri"/>
              </a:rPr>
              <a:t> app and the model server.</a:t>
            </a:r>
          </a:p>
          <a:p>
            <a:pPr marL="0" lvl="0" indent="0" algn="l" rtl="0">
              <a:spcBef>
                <a:spcPts val="0"/>
              </a:spcBef>
              <a:spcAft>
                <a:spcPts val="0"/>
              </a:spcAft>
              <a:buNone/>
            </a:pPr>
            <a:endParaRPr lang="en-US" dirty="0">
              <a:latin typeface="+mn-lt"/>
              <a:ea typeface="Calibri"/>
              <a:cs typeface="Calibri"/>
              <a:sym typeface="Calibri"/>
            </a:endParaRPr>
          </a:p>
          <a:p>
            <a:pPr marL="0" lvl="0" indent="0" algn="l" rtl="0">
              <a:spcBef>
                <a:spcPts val="0"/>
              </a:spcBef>
              <a:spcAft>
                <a:spcPts val="0"/>
              </a:spcAft>
              <a:buNone/>
            </a:pPr>
            <a:r>
              <a:rPr lang="en-US" u="sng" dirty="0">
                <a:latin typeface="+mn-lt"/>
                <a:ea typeface="Calibri"/>
                <a:cs typeface="Calibri"/>
                <a:sym typeface="Calibri"/>
              </a:rPr>
              <a:t>Frontend</a:t>
            </a:r>
            <a:r>
              <a:rPr lang="en-US" dirty="0">
                <a:latin typeface="+mn-lt"/>
                <a:ea typeface="Calibri"/>
                <a:cs typeface="Calibri"/>
                <a:sym typeface="Calibri"/>
              </a:rPr>
              <a:t>: The </a:t>
            </a:r>
            <a:r>
              <a:rPr lang="en-US" dirty="0" err="1">
                <a:latin typeface="+mn-lt"/>
                <a:ea typeface="Calibri"/>
                <a:cs typeface="Calibri"/>
                <a:sym typeface="Calibri"/>
              </a:rPr>
              <a:t>Streamlit</a:t>
            </a:r>
            <a:r>
              <a:rPr lang="en-US" dirty="0">
                <a:latin typeface="+mn-lt"/>
                <a:ea typeface="Calibri"/>
                <a:cs typeface="Calibri"/>
                <a:sym typeface="Calibri"/>
              </a:rPr>
              <a:t> web interface that users interact with.</a:t>
            </a:r>
          </a:p>
          <a:p>
            <a:pPr marL="0" lvl="0" indent="0" algn="l" rtl="0">
              <a:spcBef>
                <a:spcPts val="0"/>
              </a:spcBef>
              <a:spcAft>
                <a:spcPts val="0"/>
              </a:spcAft>
              <a:buNone/>
            </a:pPr>
            <a:endParaRPr lang="en-US"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180727"/>
            <a:ext cx="11702143"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Screen shot of output </a:t>
            </a:r>
            <a:endParaRPr sz="3200" b="1">
              <a:latin typeface="Times New Roman"/>
              <a:ea typeface="Times New Roman"/>
              <a:cs typeface="Times New Roman"/>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id="{17A22986-E886-F866-4ED5-C5FAC56EF67F}"/>
              </a:ext>
            </a:extLst>
          </p:cNvPr>
          <p:cNvPicPr>
            <a:picLocks noChangeAspect="1"/>
          </p:cNvPicPr>
          <p:nvPr/>
        </p:nvPicPr>
        <p:blipFill>
          <a:blip r:embed="rId4"/>
          <a:stretch>
            <a:fillRect/>
          </a:stretch>
        </p:blipFill>
        <p:spPr>
          <a:xfrm>
            <a:off x="819509" y="1233577"/>
            <a:ext cx="10153291" cy="53295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191613"/>
            <a:ext cx="10515600" cy="535488"/>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3200" b="1">
                <a:latin typeface="Times New Roman"/>
                <a:ea typeface="Times New Roman"/>
                <a:cs typeface="Times New Roman"/>
                <a:sym typeface="Times New Roman"/>
              </a:rPr>
              <a:t>Video of output </a:t>
            </a:r>
            <a:endParaRPr sz="3200" b="1">
              <a:latin typeface="Times New Roman"/>
              <a:ea typeface="Times New Roman"/>
              <a:cs typeface="Times New Roman"/>
              <a:sym typeface="Times New Roman"/>
            </a:endParaRPr>
          </a:p>
        </p:txBody>
      </p:sp>
      <p:pic>
        <p:nvPicPr>
          <p:cNvPr id="462" name="Google Shape;462;g119d570088c_0_0"/>
          <p:cNvPicPr preferRelativeResize="0"/>
          <p:nvPr/>
        </p:nvPicPr>
        <p:blipFill rotWithShape="1">
          <a:blip r:embed="rId5">
            <a:alphaModFix/>
          </a:blip>
          <a:srcRect/>
          <a:stretch/>
        </p:blipFill>
        <p:spPr>
          <a:xfrm>
            <a:off x="9580951" y="5971862"/>
            <a:ext cx="2592012" cy="805375"/>
          </a:xfrm>
          <a:prstGeom prst="rect">
            <a:avLst/>
          </a:prstGeom>
          <a:noFill/>
          <a:ln>
            <a:noFill/>
          </a:ln>
        </p:spPr>
      </p:pic>
      <p:pic>
        <p:nvPicPr>
          <p:cNvPr id="2" name="Project">
            <a:hlinkClick r:id="" action="ppaction://media"/>
            <a:extLst>
              <a:ext uri="{FF2B5EF4-FFF2-40B4-BE49-F238E27FC236}">
                <a16:creationId xmlns:a16="http://schemas.microsoft.com/office/drawing/2014/main" id="{0DBF6B59-43FB-FFFD-ECF6-47A8E7F2AF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11450" y="1168400"/>
            <a:ext cx="6769100" cy="452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Challenges</a:t>
            </a:r>
            <a:endParaRPr sz="3200" b="1">
              <a:latin typeface="Times New Roman"/>
              <a:ea typeface="Times New Roman"/>
              <a:cs typeface="Times New Roman"/>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A6861081-F33A-FE0C-11A2-39F96E6B33A7}"/>
              </a:ext>
            </a:extLst>
          </p:cNvPr>
          <p:cNvSpPr txBox="1"/>
          <p:nvPr/>
        </p:nvSpPr>
        <p:spPr>
          <a:xfrm>
            <a:off x="414068" y="1311215"/>
            <a:ext cx="9497683" cy="3539430"/>
          </a:xfrm>
          <a:prstGeom prst="rect">
            <a:avLst/>
          </a:prstGeom>
          <a:noFill/>
        </p:spPr>
        <p:txBody>
          <a:bodyPr wrap="square" rtlCol="0">
            <a:spAutoFit/>
          </a:bodyPr>
          <a:lstStyle/>
          <a:p>
            <a:r>
              <a:rPr lang="en-US" dirty="0">
                <a:latin typeface="+mn-lt"/>
              </a:rPr>
              <a:t>Developing and deploying a workplace activity recognition system presents several challenges that need to be addressed to ensure the system's success.</a:t>
            </a:r>
          </a:p>
          <a:p>
            <a:endParaRPr lang="en-US" dirty="0">
              <a:latin typeface="+mn-lt"/>
            </a:endParaRPr>
          </a:p>
          <a:p>
            <a:r>
              <a:rPr lang="en-US" dirty="0">
                <a:latin typeface="+mn-lt"/>
              </a:rPr>
              <a:t>Workplace activities are diverse and may vary significantly in terms of duration, context, and complexity. Ensuring that the dataset captures a wide range of activities is crucial for model generalization.</a:t>
            </a:r>
          </a:p>
          <a:p>
            <a:endParaRPr lang="en-US" dirty="0">
              <a:latin typeface="+mn-lt"/>
            </a:endParaRPr>
          </a:p>
          <a:p>
            <a:r>
              <a:rPr lang="en-US" dirty="0">
                <a:latin typeface="+mn-lt"/>
              </a:rPr>
              <a:t>Collecting and processing data from employees raises privacy and ethical concerns. Ensuring compliance with data protection regulations</a:t>
            </a:r>
          </a:p>
          <a:p>
            <a:endParaRPr lang="en-US" dirty="0">
              <a:latin typeface="+mn-lt"/>
            </a:endParaRPr>
          </a:p>
          <a:p>
            <a:r>
              <a:rPr lang="en-US" dirty="0">
                <a:latin typeface="+mn-lt"/>
              </a:rPr>
              <a:t>Some activities may occur less frequently than others, leading to imbalanced datasets that can negatively impact model performance.</a:t>
            </a:r>
          </a:p>
          <a:p>
            <a:endParaRPr lang="en-US" dirty="0">
              <a:latin typeface="+mn-lt"/>
            </a:endParaRPr>
          </a:p>
          <a:p>
            <a:r>
              <a:rPr lang="en-US" dirty="0">
                <a:latin typeface="+mn-lt"/>
              </a:rPr>
              <a:t>Training deep learning models, especially for real-time activity recognition, requires significant computational resources (e.g., GPUs).</a:t>
            </a:r>
          </a:p>
          <a:p>
            <a:endParaRPr lang="en-US" dirty="0">
              <a:latin typeface="+mn-lt"/>
            </a:endParaRPr>
          </a:p>
          <a:p>
            <a:r>
              <a:rPr lang="en-US" dirty="0">
                <a:latin typeface="+mn-lt"/>
              </a:rPr>
              <a:t>Ensuring real-time inference on resource-constrained devices is challenging.</a:t>
            </a:r>
            <a:endParaRPr lang="en-IN"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Future Scopes </a:t>
            </a:r>
            <a:endParaRPr sz="3200" b="1">
              <a:latin typeface="Times New Roman"/>
              <a:ea typeface="Times New Roman"/>
              <a:cs typeface="Times New Roman"/>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2" name="TextBox 1">
            <a:extLst>
              <a:ext uri="{FF2B5EF4-FFF2-40B4-BE49-F238E27FC236}">
                <a16:creationId xmlns:a16="http://schemas.microsoft.com/office/drawing/2014/main" id="{BD0B1049-0B7F-5A2B-DA64-827859D306F7}"/>
              </a:ext>
            </a:extLst>
          </p:cNvPr>
          <p:cNvSpPr txBox="1"/>
          <p:nvPr/>
        </p:nvSpPr>
        <p:spPr>
          <a:xfrm>
            <a:off x="379562" y="1276709"/>
            <a:ext cx="9687464" cy="4616648"/>
          </a:xfrm>
          <a:prstGeom prst="rect">
            <a:avLst/>
          </a:prstGeom>
          <a:noFill/>
        </p:spPr>
        <p:txBody>
          <a:bodyPr wrap="square" rtlCol="0">
            <a:spAutoFit/>
          </a:bodyPr>
          <a:lstStyle/>
          <a:p>
            <a:r>
              <a:rPr lang="en-US" dirty="0"/>
              <a:t>The workplace activity recognition system has the potential to evolve and expand in various directions to enhance its capabilities, usability, and impact.</a:t>
            </a:r>
          </a:p>
          <a:p>
            <a:endParaRPr lang="en-US" dirty="0"/>
          </a:p>
          <a:p>
            <a:r>
              <a:rPr lang="en-US" dirty="0"/>
              <a:t> </a:t>
            </a:r>
            <a:r>
              <a:rPr lang="en-US" u="sng" dirty="0"/>
              <a:t>Enhanced Activity Recognition</a:t>
            </a:r>
            <a:r>
              <a:rPr lang="en-US" dirty="0"/>
              <a:t>:</a:t>
            </a:r>
          </a:p>
          <a:p>
            <a:endParaRPr lang="en-US" dirty="0"/>
          </a:p>
          <a:p>
            <a:r>
              <a:rPr lang="en-US" dirty="0"/>
              <a:t> Integrate additional data sources, such as audio data, environmental sensors, and physiological data from wearables, to provide a more comprehensive understanding of workplace activities.</a:t>
            </a:r>
          </a:p>
          <a:p>
            <a:endParaRPr lang="en-US" dirty="0"/>
          </a:p>
          <a:p>
            <a:r>
              <a:rPr lang="en-US" dirty="0"/>
              <a:t>Develop models capable of recognizing fine-grained activities, such as "typing on a keyboard," "answering a phone call," or "gesturing during a meeting."</a:t>
            </a:r>
          </a:p>
          <a:p>
            <a:endParaRPr lang="en-US" dirty="0"/>
          </a:p>
          <a:p>
            <a:r>
              <a:rPr lang="en-US" dirty="0"/>
              <a:t>Implement real-time feedback and alert systems that notify users or administrators of unusual or potentially hazardous     activities.</a:t>
            </a:r>
          </a:p>
          <a:p>
            <a:endParaRPr lang="en-US" dirty="0"/>
          </a:p>
          <a:p>
            <a:r>
              <a:rPr lang="en-US" u="sng" dirty="0"/>
              <a:t>Integrate with Workplace Management Systems:</a:t>
            </a:r>
          </a:p>
          <a:p>
            <a:endParaRPr lang="en-US" u="sng" dirty="0"/>
          </a:p>
          <a:p>
            <a:r>
              <a:rPr lang="en-US" dirty="0"/>
              <a:t>Integrate the activity recognition system with HR and payroll systems to automate attendance tracking and performance evaluation.</a:t>
            </a:r>
          </a:p>
          <a:p>
            <a:endParaRPr lang="en-US" dirty="0"/>
          </a:p>
          <a:p>
            <a:r>
              <a:rPr lang="en-US" dirty="0"/>
              <a:t>Use activity recognition to enhance security and access control systems, such as identifying unauthorized access or suspicious behavior.</a:t>
            </a:r>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76200" y="115403"/>
            <a:ext cx="10744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Queries ?  </a:t>
            </a:r>
            <a:endParaRPr sz="3200" b="1">
              <a:latin typeface="Times New Roman"/>
              <a:ea typeface="Times New Roman"/>
              <a:cs typeface="Times New Roman"/>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177860"/>
            <a:ext cx="10515600" cy="53549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Team Members</a:t>
            </a:r>
            <a:endParaRPr b="1" dirty="0">
              <a:latin typeface="Times New Roman"/>
              <a:ea typeface="Times New Roman"/>
              <a:cs typeface="Times New Roman"/>
              <a:sym typeface="Times New Roman"/>
            </a:endParaRPr>
          </a:p>
        </p:txBody>
      </p:sp>
      <p:sp>
        <p:nvSpPr>
          <p:cNvPr id="125" name="Google Shape;125;p5"/>
          <p:cNvSpPr txBox="1"/>
          <p:nvPr/>
        </p:nvSpPr>
        <p:spPr>
          <a:xfrm>
            <a:off x="3585196" y="1369297"/>
            <a:ext cx="2080844" cy="292317"/>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100" dirty="0">
                <a:latin typeface="+mn-lt"/>
                <a:hlinkClick r:id="rId3"/>
              </a:rPr>
              <a:t>/</a:t>
            </a:r>
            <a:endParaRPr lang="en-US" sz="1100" dirty="0">
              <a:latin typeface="+mn-lt"/>
            </a:endParaRPr>
          </a:p>
        </p:txBody>
      </p:sp>
      <p:pic>
        <p:nvPicPr>
          <p:cNvPr id="126" name="Google Shape;126;p5"/>
          <p:cNvPicPr preferRelativeResize="0"/>
          <p:nvPr/>
        </p:nvPicPr>
        <p:blipFill rotWithShape="1">
          <a:blip r:embed="rId4">
            <a:alphaModFix/>
          </a:blip>
          <a:srcRect/>
          <a:stretch/>
        </p:blipFill>
        <p:spPr>
          <a:xfrm>
            <a:off x="9915533" y="6151968"/>
            <a:ext cx="2276467" cy="706033"/>
          </a:xfrm>
          <a:prstGeom prst="rect">
            <a:avLst/>
          </a:prstGeom>
          <a:noFill/>
          <a:ln>
            <a:noFill/>
          </a:ln>
        </p:spPr>
      </p:pic>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5"/>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5"/>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5"/>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5"/>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5"/>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14DBA23-4BB9-F93E-0386-D56DAE94BFD5}"/>
              </a:ext>
            </a:extLst>
          </p:cNvPr>
          <p:cNvSpPr txBox="1"/>
          <p:nvPr/>
        </p:nvSpPr>
        <p:spPr>
          <a:xfrm>
            <a:off x="361407" y="1095555"/>
            <a:ext cx="4590155" cy="2677656"/>
          </a:xfrm>
          <a:prstGeom prst="rect">
            <a:avLst/>
          </a:prstGeom>
          <a:noFill/>
        </p:spPr>
        <p:txBody>
          <a:bodyPr wrap="square" rtlCol="0">
            <a:spAutoFit/>
          </a:bodyPr>
          <a:lstStyle/>
          <a:p>
            <a:r>
              <a:rPr lang="en-IN" dirty="0">
                <a:latin typeface="+mn-lt"/>
              </a:rPr>
              <a:t>K Praveen Kumar</a:t>
            </a:r>
          </a:p>
          <a:p>
            <a:r>
              <a:rPr lang="en-IN" dirty="0">
                <a:latin typeface="+mn-lt"/>
              </a:rPr>
              <a:t>G Sukesh</a:t>
            </a:r>
          </a:p>
          <a:p>
            <a:r>
              <a:rPr lang="en-IN" dirty="0">
                <a:latin typeface="+mn-lt"/>
              </a:rPr>
              <a:t>Pavan </a:t>
            </a:r>
            <a:r>
              <a:rPr lang="en-IN" dirty="0" err="1">
                <a:latin typeface="+mn-lt"/>
              </a:rPr>
              <a:t>Paradesi</a:t>
            </a:r>
            <a:endParaRPr lang="en-IN" dirty="0">
              <a:latin typeface="+mn-lt"/>
            </a:endParaRPr>
          </a:p>
          <a:p>
            <a:r>
              <a:rPr lang="en-IN" dirty="0">
                <a:latin typeface="+mn-lt"/>
              </a:rPr>
              <a:t>Rajesh</a:t>
            </a:r>
          </a:p>
          <a:p>
            <a:r>
              <a:rPr lang="en-IN" dirty="0">
                <a:latin typeface="+mn-lt"/>
              </a:rPr>
              <a:t>Jagadeesh</a:t>
            </a:r>
          </a:p>
          <a:p>
            <a:r>
              <a:rPr lang="en-IN" dirty="0">
                <a:latin typeface="+mn-lt"/>
              </a:rPr>
              <a:t>Naga Venkat</a:t>
            </a:r>
          </a:p>
          <a:p>
            <a:r>
              <a:rPr lang="en-IN" dirty="0">
                <a:latin typeface="+mn-lt"/>
              </a:rPr>
              <a:t>Srisailam</a:t>
            </a:r>
          </a:p>
          <a:p>
            <a:r>
              <a:rPr lang="en-IN" dirty="0">
                <a:latin typeface="+mn-lt"/>
              </a:rPr>
              <a:t>Ravi</a:t>
            </a:r>
          </a:p>
          <a:p>
            <a:r>
              <a:rPr lang="en-IN" dirty="0" err="1">
                <a:latin typeface="+mn-lt"/>
              </a:rPr>
              <a:t>Arundathi</a:t>
            </a:r>
            <a:endParaRPr lang="en-IN" dirty="0">
              <a:latin typeface="+mn-lt"/>
            </a:endParaRPr>
          </a:p>
          <a:p>
            <a:r>
              <a:rPr lang="en-IN" dirty="0" err="1">
                <a:latin typeface="+mn-lt"/>
              </a:rPr>
              <a:t>Harikrishnan</a:t>
            </a:r>
            <a:endParaRPr lang="en-IN" dirty="0">
              <a:latin typeface="+mn-lt"/>
            </a:endParaRPr>
          </a:p>
          <a:p>
            <a:r>
              <a:rPr lang="en-IN" dirty="0" err="1">
                <a:latin typeface="+mn-lt"/>
              </a:rPr>
              <a:t>Sunoj</a:t>
            </a:r>
            <a:endParaRPr lang="en-IN" dirty="0">
              <a:latin typeface="+mn-lt"/>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0"/>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174500"/>
          </a:xfrm>
          <a:prstGeom prst="rect">
            <a:avLst/>
          </a:prstGeom>
          <a:noFill/>
          <a:ln>
            <a:noFill/>
          </a:ln>
        </p:spPr>
        <p:txBody>
          <a:bodyPr spcFirstLastPara="1" wrap="square" lIns="91425" tIns="91425" rIns="91425" bIns="91425" anchor="t" anchorCtr="0">
            <a:spAutoFit/>
          </a:bodyPr>
          <a:lstStyle/>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Business objective</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Business Constraints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Project Architecture</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Data collection and details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Exploratory Data Analysis</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Visualization</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Modeling </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Evaluation</a:t>
            </a:r>
            <a:endParaRPr sz="3200">
              <a:solidFill>
                <a:schemeClr val="dk1"/>
              </a:solidFill>
              <a:latin typeface="Times New Roman"/>
              <a:ea typeface="Times New Roman"/>
              <a:cs typeface="Times New Roman"/>
              <a:sym typeface="Times New Roman"/>
            </a:endParaRPr>
          </a:p>
          <a:p>
            <a:pPr marL="457200" lvl="0" indent="-431800" algn="l" rtl="0">
              <a:lnSpc>
                <a:spcPct val="9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Deployment</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154" name="Google Shape;154;gf3a8d4be09_2_92"/>
          <p:cNvPicPr preferRelativeResize="0"/>
          <p:nvPr/>
        </p:nvPicPr>
        <p:blipFill>
          <a:blip r:embed="rId4">
            <a:alphaModFix/>
          </a:blip>
          <a:stretch>
            <a:fillRect/>
          </a:stretch>
        </p:blipFill>
        <p:spPr>
          <a:xfrm>
            <a:off x="0" y="930237"/>
            <a:ext cx="10076273" cy="422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dirty="0">
                <a:latin typeface="Times New Roman"/>
                <a:ea typeface="Times New Roman"/>
                <a:cs typeface="Times New Roman"/>
                <a:sym typeface="Times New Roman"/>
              </a:rPr>
              <a:t>Business Problem</a:t>
            </a:r>
            <a:endParaRPr sz="3200" b="1" dirty="0">
              <a:latin typeface="Times New Roman"/>
              <a:ea typeface="Times New Roman"/>
              <a:cs typeface="Times New Roman"/>
              <a:sym typeface="Times New Roman"/>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p:txBody>
          <a:bodyPr>
            <a:normAutofit/>
          </a:bodyPr>
          <a:lstStyle/>
          <a:p>
            <a:r>
              <a:rPr lang="en-US" sz="1800" dirty="0">
                <a:latin typeface="+mn-lt"/>
              </a:rPr>
              <a:t>Employee productivity in the workplace is currently below desired levels, impacting overall efficiency and performance.</a:t>
            </a:r>
            <a:endParaRPr lang="en-IN" sz="1800" dirty="0">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Objective</a:t>
            </a:r>
            <a:endParaRPr sz="3200" b="1">
              <a:latin typeface="Times New Roman"/>
              <a:ea typeface="Times New Roman"/>
              <a:cs typeface="Times New Roman"/>
              <a:sym typeface="Times New Roman"/>
            </a:endParaRPr>
          </a:p>
        </p:txBody>
      </p:sp>
      <p:sp>
        <p:nvSpPr>
          <p:cNvPr id="167" name="Google Shape;167;p7"/>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2800" b="1">
                <a:latin typeface="Times New Roman"/>
                <a:ea typeface="Times New Roman"/>
                <a:cs typeface="Times New Roman"/>
                <a:sym typeface="Times New Roman"/>
              </a:rPr>
              <a:t>Objective</a:t>
            </a:r>
            <a:endParaRPr sz="2800"/>
          </a:p>
        </p:txBody>
      </p:sp>
      <p:sp>
        <p:nvSpPr>
          <p:cNvPr id="168" name="Google Shape;168;p7"/>
          <p:cNvSpPr txBox="1">
            <a:spLocks noGrp="1"/>
          </p:cNvSpPr>
          <p:nvPr>
            <p:ph type="body" idx="2"/>
          </p:nvPr>
        </p:nvSpPr>
        <p:spPr>
          <a:xfrm>
            <a:off x="839750" y="3007550"/>
            <a:ext cx="5157900" cy="1015200"/>
          </a:xfrm>
          <a:prstGeom prst="rect">
            <a:avLst/>
          </a:prstGeom>
          <a:noFill/>
          <a:ln>
            <a:noFill/>
          </a:ln>
        </p:spPr>
        <p:txBody>
          <a:bodyPr spcFirstLastPara="1" wrap="square" lIns="91400" tIns="45675" rIns="91400" bIns="45675" anchor="t" anchorCtr="0">
            <a:normAutofit/>
          </a:bodyPr>
          <a:lstStyle/>
          <a:p>
            <a:pPr marL="0" lvl="0" indent="0" algn="l" rtl="0">
              <a:lnSpc>
                <a:spcPct val="90000"/>
              </a:lnSpc>
              <a:spcBef>
                <a:spcPts val="1000"/>
              </a:spcBef>
              <a:spcAft>
                <a:spcPts val="0"/>
              </a:spcAft>
              <a:buNone/>
            </a:pPr>
            <a:r>
              <a:rPr lang="en-IN" sz="1800" dirty="0">
                <a:solidFill>
                  <a:srgbClr val="353744"/>
                </a:solidFill>
                <a:latin typeface="+mn-lt"/>
                <a:ea typeface="Proxima Nova"/>
                <a:cs typeface="Proxima Nova"/>
                <a:sym typeface="Proxima Nova"/>
              </a:rPr>
              <a:t>Maximize Real-Time Productivity Insights</a:t>
            </a:r>
            <a:endParaRPr sz="1800" dirty="0">
              <a:solidFill>
                <a:srgbClr val="353744"/>
              </a:solidFill>
              <a:latin typeface="+mn-lt"/>
              <a:ea typeface="Proxima Nova"/>
              <a:cs typeface="Proxima Nova"/>
              <a:sym typeface="Proxima Nova"/>
            </a:endParaRPr>
          </a:p>
        </p:txBody>
      </p:sp>
      <p:sp>
        <p:nvSpPr>
          <p:cNvPr id="169" name="Google Shape;169;p7"/>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100" dirty="0">
                <a:latin typeface="Times New Roman" panose="02020603050405020304" pitchFamily="18" charset="0"/>
                <a:cs typeface="Times New Roman" panose="02020603050405020304" pitchFamily="18" charset="0"/>
              </a:rPr>
              <a:t>Constraints</a:t>
            </a:r>
            <a:endParaRPr sz="3100" dirty="0">
              <a:latin typeface="Times New Roman" panose="02020603050405020304" pitchFamily="18" charset="0"/>
              <a:cs typeface="Times New Roman" panose="02020603050405020304" pitchFamily="18" charset="0"/>
            </a:endParaRP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p:txBody>
          <a:bodyPr>
            <a:normAutofit/>
          </a:bodyPr>
          <a:lstStyle/>
          <a:p>
            <a:r>
              <a:rPr lang="en-IN" sz="1800" dirty="0">
                <a:latin typeface="+mn-lt"/>
              </a:rPr>
              <a:t>Minimize Privacy Intrusion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194992" y="192913"/>
            <a:ext cx="10460100" cy="6740216"/>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CRISP-ML(Q) Methodology</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There are six stages of CRISP-ML(Q) Methodology</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1.Business and data understanding</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2.Data preparation</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3.Model building </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4.Model evaluation</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5.Model deployment</a:t>
            </a: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6.Monitoring and maintenance</a:t>
            </a:r>
            <a:endParaRPr sz="3200" b="1" dirty="0">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182345"/>
            <a:ext cx="110493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Technical Stacks</a:t>
            </a:r>
            <a:endParaRPr sz="3200" b="1" dirty="0">
              <a:latin typeface="Times New Roman"/>
              <a:ea typeface="Times New Roman"/>
              <a:cs typeface="Times New Roman"/>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 name="TextBox 2">
            <a:extLst>
              <a:ext uri="{FF2B5EF4-FFF2-40B4-BE49-F238E27FC236}">
                <a16:creationId xmlns:a16="http://schemas.microsoft.com/office/drawing/2014/main" id="{071FF976-F651-9D81-8B79-67DE5743203A}"/>
              </a:ext>
            </a:extLst>
          </p:cNvPr>
          <p:cNvSpPr txBox="1"/>
          <p:nvPr/>
        </p:nvSpPr>
        <p:spPr>
          <a:xfrm>
            <a:off x="2564202" y="2592877"/>
            <a:ext cx="6094562" cy="307777"/>
          </a:xfrm>
          <a:prstGeom prst="rect">
            <a:avLst/>
          </a:prstGeom>
          <a:noFill/>
        </p:spPr>
        <p:txBody>
          <a:bodyPr wrap="square">
            <a:spAutoFit/>
          </a:bodyPr>
          <a:lstStyle/>
          <a:p>
            <a:pPr algn="l"/>
            <a:r>
              <a:rPr lang="en-IN" b="1" i="0" dirty="0">
                <a:solidFill>
                  <a:srgbClr val="F8FAFF"/>
                </a:solidFill>
                <a:effectLst/>
                <a:latin typeface="+mn-lt"/>
              </a:rPr>
              <a:t>cd</a:t>
            </a:r>
            <a:endParaRPr lang="en-IN" b="0" i="0" dirty="0">
              <a:solidFill>
                <a:srgbClr val="F8FAFF"/>
              </a:solidFill>
              <a:effectLst/>
              <a:latin typeface="+mn-lt"/>
            </a:endParaRPr>
          </a:p>
        </p:txBody>
      </p:sp>
      <p:sp>
        <p:nvSpPr>
          <p:cNvPr id="5" name="TextBox 4">
            <a:extLst>
              <a:ext uri="{FF2B5EF4-FFF2-40B4-BE49-F238E27FC236}">
                <a16:creationId xmlns:a16="http://schemas.microsoft.com/office/drawing/2014/main" id="{0BBB6310-E51B-DC3B-88C0-C56E26B58BF8}"/>
              </a:ext>
            </a:extLst>
          </p:cNvPr>
          <p:cNvSpPr txBox="1"/>
          <p:nvPr/>
        </p:nvSpPr>
        <p:spPr>
          <a:xfrm>
            <a:off x="460375" y="1361770"/>
            <a:ext cx="6094562" cy="2462213"/>
          </a:xfrm>
          <a:prstGeom prst="rect">
            <a:avLst/>
          </a:prstGeom>
          <a:noFill/>
        </p:spPr>
        <p:txBody>
          <a:bodyPr wrap="square">
            <a:spAutoFit/>
          </a:bodyPr>
          <a:lstStyle/>
          <a:p>
            <a:r>
              <a:rPr lang="en-US" sz="1400" b="1" dirty="0">
                <a:latin typeface="+mn-lt"/>
                <a:ea typeface="Times New Roman"/>
                <a:cs typeface="Times New Roman"/>
                <a:sym typeface="Times New Roman"/>
              </a:rPr>
              <a:t>Programming Language: </a:t>
            </a:r>
            <a:r>
              <a:rPr lang="en-US" sz="1400" dirty="0">
                <a:latin typeface="+mn-lt"/>
                <a:ea typeface="Times New Roman"/>
                <a:cs typeface="Times New Roman"/>
                <a:sym typeface="Times New Roman"/>
              </a:rPr>
              <a:t>Python</a:t>
            </a:r>
          </a:p>
          <a:p>
            <a:endParaRPr lang="en-US" sz="1400" b="1" dirty="0">
              <a:latin typeface="+mn-lt"/>
              <a:ea typeface="Times New Roman"/>
              <a:cs typeface="Times New Roman"/>
              <a:sym typeface="Times New Roman"/>
            </a:endParaRPr>
          </a:p>
          <a:p>
            <a:r>
              <a:rPr lang="en-US" sz="1400" b="1" dirty="0">
                <a:latin typeface="+mn-lt"/>
                <a:ea typeface="Times New Roman"/>
                <a:cs typeface="Times New Roman"/>
                <a:sym typeface="Times New Roman"/>
              </a:rPr>
              <a:t>Deep Learning Framework: </a:t>
            </a:r>
            <a:r>
              <a:rPr lang="en-US" sz="1400" dirty="0">
                <a:latin typeface="+mn-lt"/>
                <a:ea typeface="Times New Roman"/>
                <a:cs typeface="Times New Roman"/>
                <a:sym typeface="Times New Roman"/>
              </a:rPr>
              <a:t>Yolo from </a:t>
            </a:r>
            <a:r>
              <a:rPr lang="en-US" sz="1400" dirty="0" err="1">
                <a:latin typeface="+mn-lt"/>
                <a:ea typeface="Times New Roman"/>
                <a:cs typeface="Times New Roman"/>
                <a:sym typeface="Times New Roman"/>
              </a:rPr>
              <a:t>Ultralytics</a:t>
            </a:r>
            <a:endParaRPr lang="en-US" sz="1400" dirty="0">
              <a:latin typeface="+mn-lt"/>
              <a:ea typeface="Times New Roman"/>
              <a:cs typeface="Times New Roman"/>
              <a:sym typeface="Times New Roman"/>
            </a:endParaRPr>
          </a:p>
          <a:p>
            <a:endParaRPr lang="en-US" sz="1400" b="1" dirty="0">
              <a:latin typeface="+mn-lt"/>
              <a:ea typeface="Times New Roman"/>
              <a:cs typeface="Times New Roman"/>
              <a:sym typeface="Times New Roman"/>
            </a:endParaRPr>
          </a:p>
          <a:p>
            <a:r>
              <a:rPr lang="en-US" sz="1400" b="1" dirty="0">
                <a:latin typeface="+mn-lt"/>
                <a:ea typeface="Times New Roman"/>
                <a:cs typeface="Times New Roman"/>
                <a:sym typeface="Times New Roman"/>
              </a:rPr>
              <a:t>Computer Vision Library: </a:t>
            </a:r>
            <a:r>
              <a:rPr lang="en-US" sz="1400" dirty="0">
                <a:latin typeface="+mn-lt"/>
                <a:ea typeface="Times New Roman"/>
                <a:cs typeface="Times New Roman"/>
                <a:sym typeface="Times New Roman"/>
              </a:rPr>
              <a:t>OpenCV</a:t>
            </a:r>
          </a:p>
          <a:p>
            <a:endParaRPr lang="en-US" sz="1400" b="1" dirty="0">
              <a:latin typeface="+mn-lt"/>
              <a:ea typeface="Times New Roman"/>
              <a:cs typeface="Times New Roman"/>
              <a:sym typeface="Times New Roman"/>
            </a:endParaRPr>
          </a:p>
          <a:p>
            <a:r>
              <a:rPr lang="en-US" sz="1400" b="1" dirty="0">
                <a:latin typeface="+mn-lt"/>
                <a:ea typeface="Times New Roman"/>
                <a:cs typeface="Times New Roman"/>
                <a:sym typeface="Times New Roman"/>
              </a:rPr>
              <a:t>Machine Learning Library: </a:t>
            </a:r>
            <a:r>
              <a:rPr lang="en-US" sz="1400" dirty="0">
                <a:latin typeface="+mn-lt"/>
                <a:ea typeface="Times New Roman"/>
                <a:cs typeface="Times New Roman"/>
                <a:sym typeface="Times New Roman"/>
              </a:rPr>
              <a:t>Scikit-learn</a:t>
            </a:r>
            <a:r>
              <a:rPr lang="en-US" sz="1400" b="1" dirty="0">
                <a:latin typeface="+mn-lt"/>
                <a:ea typeface="Times New Roman"/>
                <a:cs typeface="Times New Roman"/>
                <a:sym typeface="Times New Roman"/>
              </a:rPr>
              <a:t>, </a:t>
            </a:r>
            <a:r>
              <a:rPr lang="en-US" sz="1400" dirty="0">
                <a:latin typeface="+mn-lt"/>
                <a:ea typeface="Times New Roman"/>
                <a:cs typeface="Times New Roman"/>
                <a:sym typeface="Times New Roman"/>
              </a:rPr>
              <a:t>Matplotlib</a:t>
            </a:r>
          </a:p>
          <a:p>
            <a:endParaRPr lang="en-US" b="1" dirty="0">
              <a:latin typeface="+mn-lt"/>
              <a:ea typeface="Times New Roman"/>
              <a:cs typeface="Times New Roman"/>
              <a:sym typeface="Times New Roman"/>
            </a:endParaRPr>
          </a:p>
          <a:p>
            <a:r>
              <a:rPr lang="en-US" sz="1400" b="1" dirty="0">
                <a:latin typeface="+mn-lt"/>
                <a:ea typeface="Times New Roman"/>
                <a:cs typeface="Times New Roman"/>
                <a:sym typeface="Times New Roman"/>
              </a:rPr>
              <a:t>Data Annotation Tool: </a:t>
            </a:r>
            <a:r>
              <a:rPr lang="en-US" sz="1400" dirty="0" err="1">
                <a:latin typeface="+mn-lt"/>
                <a:ea typeface="Times New Roman"/>
                <a:cs typeface="Times New Roman"/>
                <a:sym typeface="Times New Roman"/>
              </a:rPr>
              <a:t>Roboflow</a:t>
            </a:r>
            <a:endParaRPr lang="en-US" sz="1400" dirty="0">
              <a:latin typeface="+mn-lt"/>
              <a:ea typeface="Times New Roman"/>
              <a:cs typeface="Times New Roman"/>
              <a:sym typeface="Times New Roman"/>
            </a:endParaRPr>
          </a:p>
          <a:p>
            <a:endParaRPr lang="en-US" sz="1400" b="1" dirty="0">
              <a:latin typeface="+mn-lt"/>
              <a:ea typeface="Times New Roman"/>
              <a:cs typeface="Times New Roman"/>
              <a:sym typeface="Times New Roman"/>
            </a:endParaRPr>
          </a:p>
          <a:p>
            <a:r>
              <a:rPr lang="en-US" sz="1400" b="1" dirty="0">
                <a:latin typeface="+mn-lt"/>
                <a:ea typeface="Times New Roman"/>
                <a:cs typeface="Times New Roman"/>
                <a:sym typeface="Times New Roman"/>
              </a:rPr>
              <a:t>Model Deployment: </a:t>
            </a:r>
            <a:r>
              <a:rPr lang="en-US" sz="1400" dirty="0" err="1">
                <a:latin typeface="+mn-lt"/>
                <a:ea typeface="Times New Roman"/>
                <a:cs typeface="Times New Roman"/>
                <a:sym typeface="Times New Roman"/>
              </a:rPr>
              <a:t>Streamlit</a:t>
            </a:r>
            <a:endParaRPr lang="en-US" sz="1400" dirty="0">
              <a:latin typeface="+mn-lt"/>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1357</Words>
  <Application>Microsoft Office PowerPoint</Application>
  <PresentationFormat>Widescreen</PresentationFormat>
  <Paragraphs>250</Paragraphs>
  <Slides>28</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Georgia</vt:lpstr>
      <vt:lpstr>Inter</vt:lpstr>
      <vt:lpstr>Times New Roman</vt:lpstr>
      <vt:lpstr>Office Theme</vt:lpstr>
      <vt:lpstr>Workplace Activity Recognition System</vt:lpstr>
      <vt:lpstr>Project Leadership</vt:lpstr>
      <vt:lpstr>Team Members</vt:lpstr>
      <vt:lpstr>Contents</vt:lpstr>
      <vt:lpstr>Project Overview and Scope</vt:lpstr>
      <vt:lpstr>Business Problem</vt:lpstr>
      <vt:lpstr>Business Objective</vt:lpstr>
      <vt:lpstr>CRISP-ML(Q) Methodology  There are six stages of CRISP-ML(Q) Methodology  1.Business and data understanding  2.Data preparation  3.Model building   4.Model evaluation  5.Model deployment  6.Monitoring and maintenance</vt:lpstr>
      <vt:lpstr>Technical Stacks</vt:lpstr>
      <vt:lpstr>Data Collection and Understanding  The section titled "Data Collection and Understanding" in a workplace activity recognition system project is crucial for outlining how data is gathered, processed, and analyzed to build a robust mode</vt:lpstr>
      <vt:lpstr>Data Information </vt:lpstr>
      <vt:lpstr>System Requirements</vt:lpstr>
      <vt:lpstr>Data Preprocessing</vt:lpstr>
      <vt:lpstr>Data Preprocessing</vt:lpstr>
      <vt:lpstr>Data Visualization </vt:lpstr>
      <vt:lpstr>Data Visualization </vt:lpstr>
      <vt:lpstr>Data Visualization </vt:lpstr>
      <vt:lpstr>Data Visualization </vt:lpstr>
      <vt:lpstr>Model Building </vt:lpstr>
      <vt:lpstr>Model Accuracy Comparison</vt:lpstr>
      <vt:lpstr>Best Model  – Yolo11m</vt:lpstr>
      <vt:lpstr>Model Deployment - Strategy</vt:lpstr>
      <vt:lpstr>Screen shot of output </vt:lpstr>
      <vt:lpstr>Video of output </vt:lpstr>
      <vt:lpstr>Challenges</vt:lpstr>
      <vt:lpstr>Future Scopes </vt:lpstr>
      <vt:lpstr>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Praveen Kumar K</cp:lastModifiedBy>
  <cp:revision>6</cp:revision>
  <dcterms:created xsi:type="dcterms:W3CDTF">2022-02-16T01:47:29Z</dcterms:created>
  <dcterms:modified xsi:type="dcterms:W3CDTF">2024-12-22T18:07:31Z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